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1.xml" ContentType="application/vnd.openxmlformats-officedocument.drawingml.chart+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16"/>
  </p:notesMasterIdLst>
  <p:handoutMasterIdLst>
    <p:handoutMasterId r:id="rId17"/>
  </p:handoutMasterIdLst>
  <p:sldIdLst>
    <p:sldId id="259" r:id="rId3"/>
    <p:sldId id="385" r:id="rId4"/>
    <p:sldId id="431" r:id="rId5"/>
    <p:sldId id="416" r:id="rId6"/>
    <p:sldId id="285" r:id="rId7"/>
    <p:sldId id="426" r:id="rId8"/>
    <p:sldId id="430" r:id="rId9"/>
    <p:sldId id="433" r:id="rId10"/>
    <p:sldId id="435" r:id="rId11"/>
    <p:sldId id="436" r:id="rId12"/>
    <p:sldId id="437" r:id="rId13"/>
    <p:sldId id="415" r:id="rId14"/>
    <p:sldId id="286" r:id="rId15"/>
  </p:sldIdLst>
  <p:sldSz cx="9144000" cy="6858000" type="screen4x3"/>
  <p:notesSz cx="6794500" cy="99314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37"/>
    <a:srgbClr val="1194B3"/>
    <a:srgbClr val="1E4679"/>
    <a:srgbClr val="634D00"/>
    <a:srgbClr val="005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89" autoAdjust="0"/>
    <p:restoredTop sz="88330" autoAdjust="0"/>
  </p:normalViewPr>
  <p:slideViewPr>
    <p:cSldViewPr>
      <p:cViewPr varScale="1">
        <p:scale>
          <a:sx n="64" d="100"/>
          <a:sy n="64"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18"/>
    </p:cViewPr>
  </p:sorterViewPr>
  <p:notesViewPr>
    <p:cSldViewPr>
      <p:cViewPr varScale="1">
        <p:scale>
          <a:sx n="73" d="100"/>
          <a:sy n="73" d="100"/>
        </p:scale>
        <p:origin x="-3396"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1"/>
            <c:bubble3D val="0"/>
            <c:spPr>
              <a:solidFill>
                <a:schemeClr val="accent6">
                  <a:lumMod val="40000"/>
                  <a:lumOff val="60000"/>
                </a:schemeClr>
              </a:solidFill>
            </c:spPr>
            <c:extLst>
              <c:ext xmlns:c16="http://schemas.microsoft.com/office/drawing/2014/chart" uri="{C3380CC4-5D6E-409C-BE32-E72D297353CC}">
                <c16:uniqueId val="{00000001-A7F1-4AF3-A99E-C95FA8F3D538}"/>
              </c:ext>
            </c:extLst>
          </c:dPt>
          <c:dPt>
            <c:idx val="3"/>
            <c:bubble3D val="0"/>
            <c:spPr>
              <a:solidFill>
                <a:srgbClr val="FFFF00"/>
              </a:solidFill>
            </c:spPr>
            <c:extLst>
              <c:ext xmlns:c16="http://schemas.microsoft.com/office/drawing/2014/chart" uri="{C3380CC4-5D6E-409C-BE32-E72D297353CC}">
                <c16:uniqueId val="{00000003-A7F1-4AF3-A99E-C95FA8F3D538}"/>
              </c:ext>
            </c:extLst>
          </c:dPt>
          <c:dLbls>
            <c:spPr>
              <a:noFill/>
              <a:ln>
                <a:noFill/>
              </a:ln>
              <a:effectLst/>
            </c:spPr>
            <c:txPr>
              <a:bodyPr wrap="square" lIns="38100" tIns="19050" rIns="38100" bIns="19050" anchor="ctr">
                <a:spAutoFit/>
              </a:bodyPr>
              <a:lstStyle/>
              <a:p>
                <a:pPr>
                  <a:defRPr sz="1800">
                    <a:solidFill>
                      <a:srgbClr val="FF0037"/>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 (3)'!$A$1:$A$7</c:f>
              <c:strCache>
                <c:ptCount val="7"/>
                <c:pt idx="0">
                  <c:v>Project market segments</c:v>
                </c:pt>
                <c:pt idx="1">
                  <c:v>Domestic VFR "Ancestral"</c:v>
                </c:pt>
                <c:pt idx="2">
                  <c:v>Domestic in transit "Seasoned"</c:v>
                </c:pt>
                <c:pt idx="3">
                  <c:v>Domestic business "Local &amp; Govt"</c:v>
                </c:pt>
                <c:pt idx="4">
                  <c:v>International air in transit "Sophisticated"</c:v>
                </c:pt>
                <c:pt idx="5">
                  <c:v>International land in transit "Shopping"</c:v>
                </c:pt>
                <c:pt idx="6">
                  <c:v>Domesic local "Day visitors and school groups"</c:v>
                </c:pt>
              </c:strCache>
            </c:strRef>
          </c:cat>
          <c:val>
            <c:numRef>
              <c:f>'Sheet1 (3)'!$B$1:$B$7</c:f>
              <c:numCache>
                <c:formatCode>0%</c:formatCode>
                <c:ptCount val="7"/>
                <c:pt idx="1">
                  <c:v>0.7</c:v>
                </c:pt>
                <c:pt idx="2">
                  <c:v>0.1</c:v>
                </c:pt>
                <c:pt idx="3">
                  <c:v>0.03</c:v>
                </c:pt>
                <c:pt idx="4">
                  <c:v>0.1</c:v>
                </c:pt>
                <c:pt idx="5">
                  <c:v>0.05</c:v>
                </c:pt>
                <c:pt idx="6">
                  <c:v>0.02</c:v>
                </c:pt>
              </c:numCache>
            </c:numRef>
          </c:val>
          <c:extLst>
            <c:ext xmlns:c16="http://schemas.microsoft.com/office/drawing/2014/chart" uri="{C3380CC4-5D6E-409C-BE32-E72D297353CC}">
              <c16:uniqueId val="{00000004-A7F1-4AF3-A99E-C95FA8F3D538}"/>
            </c:ext>
          </c:extLst>
        </c:ser>
        <c:dLbls>
          <c:showLegendKey val="0"/>
          <c:showVal val="0"/>
          <c:showCatName val="0"/>
          <c:showSerName val="0"/>
          <c:showPercent val="0"/>
          <c:showBubbleSize val="0"/>
          <c:showLeaderLines val="1"/>
        </c:dLbls>
        <c:firstSliceAng val="0"/>
      </c:pieChart>
    </c:plotArea>
    <c:legend>
      <c:legendPos val="r"/>
      <c:legendEntry>
        <c:idx val="0"/>
        <c:delete val="1"/>
      </c:legendEntry>
      <c:layout>
        <c:manualLayout>
          <c:xMode val="edge"/>
          <c:yMode val="edge"/>
          <c:x val="0.6110305272594232"/>
          <c:y val="0.20864286223587095"/>
          <c:w val="0.38579381984377209"/>
          <c:h val="0.75079551691603075"/>
        </c:manualLayout>
      </c:layout>
      <c:overlay val="0"/>
      <c:spPr>
        <a:solidFill>
          <a:srgbClr val="FFFFFF"/>
        </a:solidFill>
      </c:spPr>
      <c:txPr>
        <a:bodyPr/>
        <a:lstStyle/>
        <a:p>
          <a:pPr>
            <a:defRPr sz="1600"/>
          </a:pPr>
          <a:endParaRPr lang="en-US"/>
        </a:p>
      </c:txPr>
    </c:legend>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0.34483</cdr:x>
      <cdr:y>0.65672</cdr:y>
    </cdr:from>
    <cdr:to>
      <cdr:x>0.46196</cdr:x>
      <cdr:y>0.75717</cdr:y>
    </cdr:to>
    <cdr:sp macro="" textlink="">
      <cdr:nvSpPr>
        <cdr:cNvPr id="2" name="Right Arrow 1"/>
        <cdr:cNvSpPr/>
      </cdr:nvSpPr>
      <cdr:spPr>
        <a:xfrm xmlns:a="http://schemas.openxmlformats.org/drawingml/2006/main">
          <a:off x="2880320" y="3168352"/>
          <a:ext cx="978408" cy="484632"/>
        </a:xfrm>
        <a:prstGeom xmlns:a="http://schemas.openxmlformats.org/drawingml/2006/main" prst="rightArrow">
          <a:avLst/>
        </a:prstGeom>
        <a:solidFill xmlns:a="http://schemas.openxmlformats.org/drawingml/2006/main">
          <a:srgbClr val="FF0000"/>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0.05172</cdr:x>
      <cdr:y>0.19403</cdr:y>
    </cdr:from>
    <cdr:to>
      <cdr:x>0.16885</cdr:x>
      <cdr:y>0.29448</cdr:y>
    </cdr:to>
    <cdr:sp macro="" textlink="">
      <cdr:nvSpPr>
        <cdr:cNvPr id="3" name="Right Arrow 2"/>
        <cdr:cNvSpPr/>
      </cdr:nvSpPr>
      <cdr:spPr>
        <a:xfrm xmlns:a="http://schemas.openxmlformats.org/drawingml/2006/main">
          <a:off x="432048" y="936104"/>
          <a:ext cx="978379" cy="484625"/>
        </a:xfrm>
        <a:prstGeom xmlns:a="http://schemas.openxmlformats.org/drawingml/2006/main" prst="rightArrow">
          <a:avLst/>
        </a:prstGeom>
        <a:solidFill xmlns:a="http://schemas.openxmlformats.org/drawingml/2006/main">
          <a:srgbClr val="92D050"/>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11267"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GB"/>
          </a:p>
        </p:txBody>
      </p:sp>
      <p:sp>
        <p:nvSpPr>
          <p:cNvPr id="11268"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11269"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8C7C752-84AF-4056-BF89-8C70CF24E499}" type="slidenum">
              <a:rPr lang="en-GB" altLang="en-US"/>
              <a:pPr/>
              <a:t>‹#›</a:t>
            </a:fld>
            <a:endParaRPr lang="en-GB" altLang="en-US"/>
          </a:p>
        </p:txBody>
      </p:sp>
    </p:spTree>
    <p:extLst>
      <p:ext uri="{BB962C8B-B14F-4D97-AF65-F5344CB8AC3E}">
        <p14:creationId xmlns:p14="http://schemas.microsoft.com/office/powerpoint/2010/main" val="141292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4099"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8050"/>
            <a:ext cx="4981575"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4103"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6C99898-F50D-48B1-B125-E40844B3943E}" type="slidenum">
              <a:rPr lang="en-GB" altLang="en-US"/>
              <a:pPr/>
              <a:t>‹#›</a:t>
            </a:fld>
            <a:endParaRPr lang="en-GB" altLang="en-US"/>
          </a:p>
        </p:txBody>
      </p:sp>
    </p:spTree>
    <p:extLst>
      <p:ext uri="{BB962C8B-B14F-4D97-AF65-F5344CB8AC3E}">
        <p14:creationId xmlns:p14="http://schemas.microsoft.com/office/powerpoint/2010/main" val="3494269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smtClean="0">
              <a:latin typeface="Times New Roman" pitchFamily="18"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6982F94-AA62-421E-B121-7DB80900ED8F}" type="slidenum">
              <a:rPr lang="en-GB" altLang="en-US" sz="1200"/>
              <a:pPr/>
              <a:t>1</a:t>
            </a:fld>
            <a:endParaRPr lang="en-GB" altLang="en-US" sz="1200"/>
          </a:p>
        </p:txBody>
      </p:sp>
    </p:spTree>
    <p:extLst>
      <p:ext uri="{BB962C8B-B14F-4D97-AF65-F5344CB8AC3E}">
        <p14:creationId xmlns:p14="http://schemas.microsoft.com/office/powerpoint/2010/main" val="233938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en-US" smtClean="0">
                <a:latin typeface="Times New Roman" pitchFamily="18" charset="0"/>
              </a:rPr>
              <a:t>To </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CB6303-18FC-4D86-800B-A2EC9C7C1B2C}" type="slidenum">
              <a:rPr lang="en-GB" altLang="en-US" sz="1200"/>
              <a:pPr/>
              <a:t>2</a:t>
            </a:fld>
            <a:endParaRPr lang="en-GB" altLang="en-US" sz="1200"/>
          </a:p>
        </p:txBody>
      </p:sp>
    </p:spTree>
    <p:extLst>
      <p:ext uri="{BB962C8B-B14F-4D97-AF65-F5344CB8AC3E}">
        <p14:creationId xmlns:p14="http://schemas.microsoft.com/office/powerpoint/2010/main" val="324687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en-US" smtClean="0">
                <a:latin typeface="Times New Roman" pitchFamily="18" charset="0"/>
              </a:rPr>
              <a:t>To </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CB6303-18FC-4D86-800B-A2EC9C7C1B2C}" type="slidenum">
              <a:rPr lang="en-GB" altLang="en-US" sz="1200"/>
              <a:pPr/>
              <a:t>3</a:t>
            </a:fld>
            <a:endParaRPr lang="en-GB" altLang="en-US" sz="1200"/>
          </a:p>
        </p:txBody>
      </p:sp>
    </p:spTree>
    <p:extLst>
      <p:ext uri="{BB962C8B-B14F-4D97-AF65-F5344CB8AC3E}">
        <p14:creationId xmlns:p14="http://schemas.microsoft.com/office/powerpoint/2010/main" val="3779543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en-US" smtClean="0">
                <a:latin typeface="Times New Roman" pitchFamily="18" charset="0"/>
              </a:rPr>
              <a:t>To </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CB6303-18FC-4D86-800B-A2EC9C7C1B2C}" type="slidenum">
              <a:rPr lang="en-GB" altLang="en-US" sz="1200"/>
              <a:pPr/>
              <a:t>8</a:t>
            </a:fld>
            <a:endParaRPr lang="en-GB" altLang="en-US" sz="1200"/>
          </a:p>
        </p:txBody>
      </p:sp>
    </p:spTree>
    <p:extLst>
      <p:ext uri="{BB962C8B-B14F-4D97-AF65-F5344CB8AC3E}">
        <p14:creationId xmlns:p14="http://schemas.microsoft.com/office/powerpoint/2010/main" val="248265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6"/>
          <p:cNvSpPr>
            <a:spLocks noGrp="1" noChangeArrowheads="1"/>
          </p:cNvSpPr>
          <p:nvPr>
            <p:ph type="sldNum" sz="quarter" idx="10"/>
          </p:nvPr>
        </p:nvSpPr>
        <p:spPr>
          <a:ln/>
        </p:spPr>
        <p:txBody>
          <a:bodyPr/>
          <a:lstStyle>
            <a:lvl1pPr>
              <a:defRPr/>
            </a:lvl1pPr>
          </a:lstStyle>
          <a:p>
            <a:fld id="{9F6439A8-08E8-4346-9F1C-9E725DBD9055}" type="slidenum">
              <a:rPr lang="en-GB" altLang="en-US"/>
              <a:pPr/>
              <a:t>‹#›</a:t>
            </a:fld>
            <a:endParaRPr lang="en-GB" altLang="en-US"/>
          </a:p>
        </p:txBody>
      </p:sp>
    </p:spTree>
    <p:extLst>
      <p:ext uri="{BB962C8B-B14F-4D97-AF65-F5344CB8AC3E}">
        <p14:creationId xmlns:p14="http://schemas.microsoft.com/office/powerpoint/2010/main" val="312957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6"/>
          <p:cNvSpPr>
            <a:spLocks noGrp="1" noChangeArrowheads="1"/>
          </p:cNvSpPr>
          <p:nvPr>
            <p:ph type="sldNum" sz="quarter" idx="10"/>
          </p:nvPr>
        </p:nvSpPr>
        <p:spPr>
          <a:ln/>
        </p:spPr>
        <p:txBody>
          <a:bodyPr/>
          <a:lstStyle>
            <a:lvl1pPr>
              <a:defRPr/>
            </a:lvl1pPr>
          </a:lstStyle>
          <a:p>
            <a:fld id="{2B34E6CD-7A33-4C75-863D-1CDF8AEA11B2}" type="slidenum">
              <a:rPr lang="en-GB" altLang="en-US"/>
              <a:pPr/>
              <a:t>‹#›</a:t>
            </a:fld>
            <a:endParaRPr lang="en-GB" altLang="en-US"/>
          </a:p>
        </p:txBody>
      </p:sp>
    </p:spTree>
    <p:extLst>
      <p:ext uri="{BB962C8B-B14F-4D97-AF65-F5344CB8AC3E}">
        <p14:creationId xmlns:p14="http://schemas.microsoft.com/office/powerpoint/2010/main" val="111182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304800"/>
            <a:ext cx="1790700" cy="58674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304800"/>
            <a:ext cx="5219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6"/>
          <p:cNvSpPr>
            <a:spLocks noGrp="1" noChangeArrowheads="1"/>
          </p:cNvSpPr>
          <p:nvPr>
            <p:ph type="sldNum" sz="quarter" idx="10"/>
          </p:nvPr>
        </p:nvSpPr>
        <p:spPr>
          <a:ln/>
        </p:spPr>
        <p:txBody>
          <a:bodyPr/>
          <a:lstStyle>
            <a:lvl1pPr>
              <a:defRPr/>
            </a:lvl1pPr>
          </a:lstStyle>
          <a:p>
            <a:fld id="{7C88CF9B-59D1-42BA-B5A2-823EAF75F7D4}" type="slidenum">
              <a:rPr lang="en-GB" altLang="en-US"/>
              <a:pPr/>
              <a:t>‹#›</a:t>
            </a:fld>
            <a:endParaRPr lang="en-GB" altLang="en-US"/>
          </a:p>
        </p:txBody>
      </p:sp>
    </p:spTree>
    <p:extLst>
      <p:ext uri="{BB962C8B-B14F-4D97-AF65-F5344CB8AC3E}">
        <p14:creationId xmlns:p14="http://schemas.microsoft.com/office/powerpoint/2010/main" val="4239097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defTabSz="914400" eaLnBrk="0" hangingPunct="0">
              <a:defRPr/>
            </a:lvl1pPr>
          </a:lstStyle>
          <a:p>
            <a:pPr>
              <a:defRPr/>
            </a:pPr>
            <a:fld id="{672797F7-6490-48F3-A7EA-B15E87A75466}" type="datetime1">
              <a:rPr lang="en-US"/>
              <a:pPr>
                <a:defRPr/>
              </a:pPr>
              <a:t>3/23/2018</a:t>
            </a:fld>
            <a:endParaRPr lang="en-US"/>
          </a:p>
        </p:txBody>
      </p:sp>
      <p:sp>
        <p:nvSpPr>
          <p:cNvPr id="5" name="Footer Placeholder 4"/>
          <p:cNvSpPr>
            <a:spLocks noGrp="1"/>
          </p:cNvSpPr>
          <p:nvPr>
            <p:ph type="ftr" sz="quarter" idx="11"/>
          </p:nvPr>
        </p:nvSpPr>
        <p:spPr/>
        <p:txBody>
          <a:bodyPr/>
          <a:lstStyle>
            <a:lvl1pPr defTabSz="914400"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defTabSz="914400" eaLnBrk="0" hangingPunct="0">
              <a:defRPr/>
            </a:lvl1pPr>
          </a:lstStyle>
          <a:p>
            <a:fld id="{97F48A21-3EA4-4407-9F7D-7A3C980DCDB9}" type="slidenum">
              <a:rPr lang="en-US" altLang="en-US"/>
              <a:pPr/>
              <a:t>‹#›</a:t>
            </a:fld>
            <a:endParaRPr lang="en-US" altLang="en-US"/>
          </a:p>
        </p:txBody>
      </p:sp>
    </p:spTree>
    <p:extLst>
      <p:ext uri="{BB962C8B-B14F-4D97-AF65-F5344CB8AC3E}">
        <p14:creationId xmlns:p14="http://schemas.microsoft.com/office/powerpoint/2010/main" val="1956903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hangingPunct="0">
              <a:defRPr/>
            </a:lvl1pPr>
          </a:lstStyle>
          <a:p>
            <a:pPr>
              <a:defRPr/>
            </a:pPr>
            <a:fld id="{90267405-7B00-427A-8795-C069701F0C5B}" type="datetime1">
              <a:rPr lang="en-US"/>
              <a:pPr>
                <a:defRPr/>
              </a:pPr>
              <a:t>3/23/2018</a:t>
            </a:fld>
            <a:endParaRPr lang="en-US"/>
          </a:p>
        </p:txBody>
      </p:sp>
      <p:sp>
        <p:nvSpPr>
          <p:cNvPr id="5" name="Footer Placeholder 4"/>
          <p:cNvSpPr>
            <a:spLocks noGrp="1"/>
          </p:cNvSpPr>
          <p:nvPr>
            <p:ph type="ftr" sz="quarter" idx="11"/>
          </p:nvPr>
        </p:nvSpPr>
        <p:spPr/>
        <p:txBody>
          <a:bodyPr/>
          <a:lstStyle>
            <a:lvl1pPr defTabSz="914400"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defTabSz="914400" eaLnBrk="0" hangingPunct="0">
              <a:defRPr/>
            </a:lvl1pPr>
          </a:lstStyle>
          <a:p>
            <a:fld id="{F88D394D-13E8-435F-8198-2EAFAE431365}" type="slidenum">
              <a:rPr lang="en-US" altLang="en-US"/>
              <a:pPr/>
              <a:t>‹#›</a:t>
            </a:fld>
            <a:endParaRPr lang="en-US" altLang="en-US"/>
          </a:p>
        </p:txBody>
      </p:sp>
    </p:spTree>
    <p:extLst>
      <p:ext uri="{BB962C8B-B14F-4D97-AF65-F5344CB8AC3E}">
        <p14:creationId xmlns:p14="http://schemas.microsoft.com/office/powerpoint/2010/main" val="2905802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defTabSz="914400" eaLnBrk="0" hangingPunct="0">
              <a:defRPr/>
            </a:lvl1pPr>
          </a:lstStyle>
          <a:p>
            <a:pPr>
              <a:defRPr/>
            </a:pPr>
            <a:fld id="{1CC56740-7ACB-4B16-8EA1-226A80465E3A}" type="datetime1">
              <a:rPr lang="en-US"/>
              <a:pPr>
                <a:defRPr/>
              </a:pPr>
              <a:t>3/23/2018</a:t>
            </a:fld>
            <a:endParaRPr lang="en-US"/>
          </a:p>
        </p:txBody>
      </p:sp>
      <p:sp>
        <p:nvSpPr>
          <p:cNvPr id="5" name="Footer Placeholder 4"/>
          <p:cNvSpPr>
            <a:spLocks noGrp="1"/>
          </p:cNvSpPr>
          <p:nvPr>
            <p:ph type="ftr" sz="quarter" idx="11"/>
          </p:nvPr>
        </p:nvSpPr>
        <p:spPr/>
        <p:txBody>
          <a:bodyPr/>
          <a:lstStyle>
            <a:lvl1pPr defTabSz="914400"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defTabSz="914400" eaLnBrk="0" hangingPunct="0">
              <a:defRPr/>
            </a:lvl1pPr>
          </a:lstStyle>
          <a:p>
            <a:fld id="{4E781544-2C61-4E84-93F8-B41839D192CE}" type="slidenum">
              <a:rPr lang="en-US" altLang="en-US"/>
              <a:pPr/>
              <a:t>‹#›</a:t>
            </a:fld>
            <a:endParaRPr lang="en-US" altLang="en-US"/>
          </a:p>
        </p:txBody>
      </p:sp>
    </p:spTree>
    <p:extLst>
      <p:ext uri="{BB962C8B-B14F-4D97-AF65-F5344CB8AC3E}">
        <p14:creationId xmlns:p14="http://schemas.microsoft.com/office/powerpoint/2010/main" val="3478262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defTabSz="914400" eaLnBrk="0" hangingPunct="0">
              <a:defRPr/>
            </a:lvl1pPr>
          </a:lstStyle>
          <a:p>
            <a:pPr>
              <a:defRPr/>
            </a:pPr>
            <a:fld id="{218497AD-E3DE-4855-BD3E-7153D5220FE0}" type="datetime1">
              <a:rPr lang="en-US"/>
              <a:pPr>
                <a:defRPr/>
              </a:pPr>
              <a:t>3/23/2018</a:t>
            </a:fld>
            <a:endParaRPr lang="en-US"/>
          </a:p>
        </p:txBody>
      </p:sp>
      <p:sp>
        <p:nvSpPr>
          <p:cNvPr id="6" name="Footer Placeholder 4"/>
          <p:cNvSpPr>
            <a:spLocks noGrp="1"/>
          </p:cNvSpPr>
          <p:nvPr>
            <p:ph type="ftr" sz="quarter" idx="11"/>
          </p:nvPr>
        </p:nvSpPr>
        <p:spPr/>
        <p:txBody>
          <a:bodyPr/>
          <a:lstStyle>
            <a:lvl1pPr defTabSz="914400"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defTabSz="914400" eaLnBrk="0" hangingPunct="0">
              <a:defRPr/>
            </a:lvl1pPr>
          </a:lstStyle>
          <a:p>
            <a:fld id="{97BC9AD7-3448-48E0-9AB4-A8C1E93A7979}" type="slidenum">
              <a:rPr lang="en-US" altLang="en-US"/>
              <a:pPr/>
              <a:t>‹#›</a:t>
            </a:fld>
            <a:endParaRPr lang="en-US" altLang="en-US"/>
          </a:p>
        </p:txBody>
      </p:sp>
    </p:spTree>
    <p:extLst>
      <p:ext uri="{BB962C8B-B14F-4D97-AF65-F5344CB8AC3E}">
        <p14:creationId xmlns:p14="http://schemas.microsoft.com/office/powerpoint/2010/main" val="1010281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defTabSz="914400" eaLnBrk="0" hangingPunct="0">
              <a:defRPr/>
            </a:lvl1pPr>
          </a:lstStyle>
          <a:p>
            <a:pPr>
              <a:defRPr/>
            </a:pPr>
            <a:fld id="{E1708F82-7DAE-479F-9E35-31F0B2B6CCF4}" type="datetime1">
              <a:rPr lang="en-US"/>
              <a:pPr>
                <a:defRPr/>
              </a:pPr>
              <a:t>3/23/2018</a:t>
            </a:fld>
            <a:endParaRPr lang="en-US"/>
          </a:p>
        </p:txBody>
      </p:sp>
      <p:sp>
        <p:nvSpPr>
          <p:cNvPr id="8" name="Footer Placeholder 4"/>
          <p:cNvSpPr>
            <a:spLocks noGrp="1"/>
          </p:cNvSpPr>
          <p:nvPr>
            <p:ph type="ftr" sz="quarter" idx="11"/>
          </p:nvPr>
        </p:nvSpPr>
        <p:spPr/>
        <p:txBody>
          <a:bodyPr/>
          <a:lstStyle>
            <a:lvl1pPr defTabSz="914400" eaLnBrk="0" hangingPunct="0">
              <a:defRPr/>
            </a:lvl1pPr>
          </a:lstStyle>
          <a:p>
            <a:pPr>
              <a:defRPr/>
            </a:pPr>
            <a:endParaRPr lang="en-GB"/>
          </a:p>
        </p:txBody>
      </p:sp>
      <p:sp>
        <p:nvSpPr>
          <p:cNvPr id="9" name="Slide Number Placeholder 5"/>
          <p:cNvSpPr>
            <a:spLocks noGrp="1"/>
          </p:cNvSpPr>
          <p:nvPr>
            <p:ph type="sldNum" sz="quarter" idx="12"/>
          </p:nvPr>
        </p:nvSpPr>
        <p:spPr/>
        <p:txBody>
          <a:bodyPr/>
          <a:lstStyle>
            <a:lvl1pPr defTabSz="914400" eaLnBrk="0" hangingPunct="0">
              <a:defRPr/>
            </a:lvl1pPr>
          </a:lstStyle>
          <a:p>
            <a:fld id="{EB424466-E501-4985-992A-E5903BBF324B}" type="slidenum">
              <a:rPr lang="en-US" altLang="en-US"/>
              <a:pPr/>
              <a:t>‹#›</a:t>
            </a:fld>
            <a:endParaRPr lang="en-US" altLang="en-US"/>
          </a:p>
        </p:txBody>
      </p:sp>
    </p:spTree>
    <p:extLst>
      <p:ext uri="{BB962C8B-B14F-4D97-AF65-F5344CB8AC3E}">
        <p14:creationId xmlns:p14="http://schemas.microsoft.com/office/powerpoint/2010/main" val="2830699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defTabSz="914400" eaLnBrk="0" hangingPunct="0">
              <a:defRPr/>
            </a:lvl1pPr>
          </a:lstStyle>
          <a:p>
            <a:pPr>
              <a:defRPr/>
            </a:pPr>
            <a:fld id="{112EBF4E-C0F2-4793-8BF3-04BFED38E3FA}" type="datetime1">
              <a:rPr lang="en-US"/>
              <a:pPr>
                <a:defRPr/>
              </a:pPr>
              <a:t>3/23/2018</a:t>
            </a:fld>
            <a:endParaRPr lang="en-US"/>
          </a:p>
        </p:txBody>
      </p:sp>
      <p:sp>
        <p:nvSpPr>
          <p:cNvPr id="4" name="Footer Placeholder 4"/>
          <p:cNvSpPr>
            <a:spLocks noGrp="1"/>
          </p:cNvSpPr>
          <p:nvPr>
            <p:ph type="ftr" sz="quarter" idx="11"/>
          </p:nvPr>
        </p:nvSpPr>
        <p:spPr/>
        <p:txBody>
          <a:bodyPr/>
          <a:lstStyle>
            <a:lvl1pPr defTabSz="914400" eaLnBrk="0" hangingPunct="0">
              <a:defRPr/>
            </a:lvl1pPr>
          </a:lstStyle>
          <a:p>
            <a:pPr>
              <a:defRPr/>
            </a:pPr>
            <a:endParaRPr lang="en-GB"/>
          </a:p>
        </p:txBody>
      </p:sp>
      <p:sp>
        <p:nvSpPr>
          <p:cNvPr id="5" name="Slide Number Placeholder 5"/>
          <p:cNvSpPr>
            <a:spLocks noGrp="1"/>
          </p:cNvSpPr>
          <p:nvPr>
            <p:ph type="sldNum" sz="quarter" idx="12"/>
          </p:nvPr>
        </p:nvSpPr>
        <p:spPr/>
        <p:txBody>
          <a:bodyPr/>
          <a:lstStyle>
            <a:lvl1pPr defTabSz="914400" eaLnBrk="0" hangingPunct="0">
              <a:defRPr/>
            </a:lvl1pPr>
          </a:lstStyle>
          <a:p>
            <a:fld id="{B23EB48E-E20B-4DB1-8CED-66A41229DF5F}" type="slidenum">
              <a:rPr lang="en-US" altLang="en-US"/>
              <a:pPr/>
              <a:t>‹#›</a:t>
            </a:fld>
            <a:endParaRPr lang="en-US" altLang="en-US"/>
          </a:p>
        </p:txBody>
      </p:sp>
    </p:spTree>
    <p:extLst>
      <p:ext uri="{BB962C8B-B14F-4D97-AF65-F5344CB8AC3E}">
        <p14:creationId xmlns:p14="http://schemas.microsoft.com/office/powerpoint/2010/main" val="248151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eaLnBrk="0" hangingPunct="0">
              <a:defRPr/>
            </a:lvl1pPr>
          </a:lstStyle>
          <a:p>
            <a:pPr>
              <a:defRPr/>
            </a:pPr>
            <a:fld id="{BB877192-ED84-48D2-AD1D-7BA8F195E90E}" type="datetime1">
              <a:rPr lang="en-US"/>
              <a:pPr>
                <a:defRPr/>
              </a:pPr>
              <a:t>3/23/2018</a:t>
            </a:fld>
            <a:endParaRPr lang="en-US"/>
          </a:p>
        </p:txBody>
      </p:sp>
      <p:sp>
        <p:nvSpPr>
          <p:cNvPr id="3" name="Footer Placeholder 4"/>
          <p:cNvSpPr>
            <a:spLocks noGrp="1"/>
          </p:cNvSpPr>
          <p:nvPr>
            <p:ph type="ftr" sz="quarter" idx="11"/>
          </p:nvPr>
        </p:nvSpPr>
        <p:spPr/>
        <p:txBody>
          <a:bodyPr/>
          <a:lstStyle>
            <a:lvl1pPr defTabSz="914400" eaLnBrk="0" hangingPunct="0">
              <a:defRPr/>
            </a:lvl1pPr>
          </a:lstStyle>
          <a:p>
            <a:pPr>
              <a:defRPr/>
            </a:pPr>
            <a:endParaRPr lang="en-GB"/>
          </a:p>
        </p:txBody>
      </p:sp>
      <p:sp>
        <p:nvSpPr>
          <p:cNvPr id="4" name="Slide Number Placeholder 5"/>
          <p:cNvSpPr>
            <a:spLocks noGrp="1"/>
          </p:cNvSpPr>
          <p:nvPr>
            <p:ph type="sldNum" sz="quarter" idx="12"/>
          </p:nvPr>
        </p:nvSpPr>
        <p:spPr/>
        <p:txBody>
          <a:bodyPr/>
          <a:lstStyle>
            <a:lvl1pPr defTabSz="914400" eaLnBrk="0" hangingPunct="0">
              <a:defRPr/>
            </a:lvl1pPr>
          </a:lstStyle>
          <a:p>
            <a:fld id="{567E5B0F-A554-4363-9CB4-FE29B65D7104}" type="slidenum">
              <a:rPr lang="en-US" altLang="en-US"/>
              <a:pPr/>
              <a:t>‹#›</a:t>
            </a:fld>
            <a:endParaRPr lang="en-US" altLang="en-US"/>
          </a:p>
        </p:txBody>
      </p:sp>
    </p:spTree>
    <p:extLst>
      <p:ext uri="{BB962C8B-B14F-4D97-AF65-F5344CB8AC3E}">
        <p14:creationId xmlns:p14="http://schemas.microsoft.com/office/powerpoint/2010/main" val="1991888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914400" eaLnBrk="0" hangingPunct="0">
              <a:defRPr/>
            </a:lvl1pPr>
          </a:lstStyle>
          <a:p>
            <a:pPr>
              <a:defRPr/>
            </a:pPr>
            <a:fld id="{D0526807-E272-4331-8D56-93F61C6C523B}" type="datetime1">
              <a:rPr lang="en-US"/>
              <a:pPr>
                <a:defRPr/>
              </a:pPr>
              <a:t>3/23/2018</a:t>
            </a:fld>
            <a:endParaRPr lang="en-US"/>
          </a:p>
        </p:txBody>
      </p:sp>
      <p:sp>
        <p:nvSpPr>
          <p:cNvPr id="6" name="Footer Placeholder 4"/>
          <p:cNvSpPr>
            <a:spLocks noGrp="1"/>
          </p:cNvSpPr>
          <p:nvPr>
            <p:ph type="ftr" sz="quarter" idx="11"/>
          </p:nvPr>
        </p:nvSpPr>
        <p:spPr/>
        <p:txBody>
          <a:bodyPr/>
          <a:lstStyle>
            <a:lvl1pPr defTabSz="914400"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defTabSz="914400" eaLnBrk="0" hangingPunct="0">
              <a:defRPr/>
            </a:lvl1pPr>
          </a:lstStyle>
          <a:p>
            <a:fld id="{94AE36CC-46A8-45C7-8463-E60405E316B2}" type="slidenum">
              <a:rPr lang="en-US" altLang="en-US"/>
              <a:pPr/>
              <a:t>‹#›</a:t>
            </a:fld>
            <a:endParaRPr lang="en-US" altLang="en-US"/>
          </a:p>
        </p:txBody>
      </p:sp>
    </p:spTree>
    <p:extLst>
      <p:ext uri="{BB962C8B-B14F-4D97-AF65-F5344CB8AC3E}">
        <p14:creationId xmlns:p14="http://schemas.microsoft.com/office/powerpoint/2010/main" val="319780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6"/>
          <p:cNvSpPr>
            <a:spLocks noGrp="1" noChangeArrowheads="1"/>
          </p:cNvSpPr>
          <p:nvPr>
            <p:ph type="sldNum" sz="quarter" idx="10"/>
          </p:nvPr>
        </p:nvSpPr>
        <p:spPr>
          <a:ln/>
        </p:spPr>
        <p:txBody>
          <a:bodyPr/>
          <a:lstStyle>
            <a:lvl1pPr>
              <a:defRPr/>
            </a:lvl1pPr>
          </a:lstStyle>
          <a:p>
            <a:fld id="{A9A33B5C-8EEB-4DD4-A730-D118B075488E}" type="slidenum">
              <a:rPr lang="en-GB" altLang="en-US"/>
              <a:pPr/>
              <a:t>‹#›</a:t>
            </a:fld>
            <a:endParaRPr lang="en-GB" altLang="en-US"/>
          </a:p>
        </p:txBody>
      </p:sp>
    </p:spTree>
    <p:extLst>
      <p:ext uri="{BB962C8B-B14F-4D97-AF65-F5344CB8AC3E}">
        <p14:creationId xmlns:p14="http://schemas.microsoft.com/office/powerpoint/2010/main" val="1377131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914400" eaLnBrk="0" hangingPunct="0">
              <a:defRPr/>
            </a:lvl1pPr>
          </a:lstStyle>
          <a:p>
            <a:pPr>
              <a:defRPr/>
            </a:pPr>
            <a:fld id="{7BA4EB15-D2E3-4142-879A-47DFC6E7D917}" type="datetime1">
              <a:rPr lang="en-US"/>
              <a:pPr>
                <a:defRPr/>
              </a:pPr>
              <a:t>3/23/2018</a:t>
            </a:fld>
            <a:endParaRPr lang="en-US"/>
          </a:p>
        </p:txBody>
      </p:sp>
      <p:sp>
        <p:nvSpPr>
          <p:cNvPr id="6" name="Footer Placeholder 4"/>
          <p:cNvSpPr>
            <a:spLocks noGrp="1"/>
          </p:cNvSpPr>
          <p:nvPr>
            <p:ph type="ftr" sz="quarter" idx="11"/>
          </p:nvPr>
        </p:nvSpPr>
        <p:spPr/>
        <p:txBody>
          <a:bodyPr/>
          <a:lstStyle>
            <a:lvl1pPr defTabSz="914400"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defTabSz="914400" eaLnBrk="0" hangingPunct="0">
              <a:defRPr/>
            </a:lvl1pPr>
          </a:lstStyle>
          <a:p>
            <a:fld id="{FD7D41CE-4D04-4218-9A20-D6B7D4400BC3}" type="slidenum">
              <a:rPr lang="en-US" altLang="en-US"/>
              <a:pPr/>
              <a:t>‹#›</a:t>
            </a:fld>
            <a:endParaRPr lang="en-US" altLang="en-US"/>
          </a:p>
        </p:txBody>
      </p:sp>
    </p:spTree>
    <p:extLst>
      <p:ext uri="{BB962C8B-B14F-4D97-AF65-F5344CB8AC3E}">
        <p14:creationId xmlns:p14="http://schemas.microsoft.com/office/powerpoint/2010/main" val="2938101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hangingPunct="0">
              <a:defRPr/>
            </a:lvl1pPr>
          </a:lstStyle>
          <a:p>
            <a:pPr>
              <a:defRPr/>
            </a:pPr>
            <a:fld id="{157D805A-65D5-4946-BD10-22DD0DB4BB20}" type="datetime1">
              <a:rPr lang="en-US"/>
              <a:pPr>
                <a:defRPr/>
              </a:pPr>
              <a:t>3/23/2018</a:t>
            </a:fld>
            <a:endParaRPr lang="en-US"/>
          </a:p>
        </p:txBody>
      </p:sp>
      <p:sp>
        <p:nvSpPr>
          <p:cNvPr id="5" name="Footer Placeholder 4"/>
          <p:cNvSpPr>
            <a:spLocks noGrp="1"/>
          </p:cNvSpPr>
          <p:nvPr>
            <p:ph type="ftr" sz="quarter" idx="11"/>
          </p:nvPr>
        </p:nvSpPr>
        <p:spPr/>
        <p:txBody>
          <a:bodyPr/>
          <a:lstStyle>
            <a:lvl1pPr defTabSz="914400"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defTabSz="914400" eaLnBrk="0" hangingPunct="0">
              <a:defRPr/>
            </a:lvl1pPr>
          </a:lstStyle>
          <a:p>
            <a:fld id="{8EE8F141-FFBE-45DF-872E-1E3955C66711}" type="slidenum">
              <a:rPr lang="en-US" altLang="en-US"/>
              <a:pPr/>
              <a:t>‹#›</a:t>
            </a:fld>
            <a:endParaRPr lang="en-US" altLang="en-US"/>
          </a:p>
        </p:txBody>
      </p:sp>
    </p:spTree>
    <p:extLst>
      <p:ext uri="{BB962C8B-B14F-4D97-AF65-F5344CB8AC3E}">
        <p14:creationId xmlns:p14="http://schemas.microsoft.com/office/powerpoint/2010/main" val="2853022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hangingPunct="0">
              <a:defRPr/>
            </a:lvl1pPr>
          </a:lstStyle>
          <a:p>
            <a:pPr>
              <a:defRPr/>
            </a:pPr>
            <a:fld id="{85E00CB2-3B76-413E-8FE2-A733626F7DCC}" type="datetime1">
              <a:rPr lang="en-US"/>
              <a:pPr>
                <a:defRPr/>
              </a:pPr>
              <a:t>3/23/2018</a:t>
            </a:fld>
            <a:endParaRPr lang="en-US"/>
          </a:p>
        </p:txBody>
      </p:sp>
      <p:sp>
        <p:nvSpPr>
          <p:cNvPr id="5" name="Footer Placeholder 4"/>
          <p:cNvSpPr>
            <a:spLocks noGrp="1"/>
          </p:cNvSpPr>
          <p:nvPr>
            <p:ph type="ftr" sz="quarter" idx="11"/>
          </p:nvPr>
        </p:nvSpPr>
        <p:spPr/>
        <p:txBody>
          <a:bodyPr/>
          <a:lstStyle>
            <a:lvl1pPr defTabSz="914400"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defTabSz="914400" eaLnBrk="0" hangingPunct="0">
              <a:defRPr/>
            </a:lvl1pPr>
          </a:lstStyle>
          <a:p>
            <a:fld id="{3028156D-46CA-43FB-A343-2C2B84072D98}" type="slidenum">
              <a:rPr lang="en-US" altLang="en-US"/>
              <a:pPr/>
              <a:t>‹#›</a:t>
            </a:fld>
            <a:endParaRPr lang="en-US" altLang="en-US"/>
          </a:p>
        </p:txBody>
      </p:sp>
    </p:spTree>
    <p:extLst>
      <p:ext uri="{BB962C8B-B14F-4D97-AF65-F5344CB8AC3E}">
        <p14:creationId xmlns:p14="http://schemas.microsoft.com/office/powerpoint/2010/main" val="49316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D7F16FA4-9D16-4D4F-B6FF-0E81A91FE92D}" type="slidenum">
              <a:rPr lang="en-GB" altLang="en-US"/>
              <a:pPr/>
              <a:t>‹#›</a:t>
            </a:fld>
            <a:endParaRPr lang="en-GB" altLang="en-US"/>
          </a:p>
        </p:txBody>
      </p:sp>
    </p:spTree>
    <p:extLst>
      <p:ext uri="{BB962C8B-B14F-4D97-AF65-F5344CB8AC3E}">
        <p14:creationId xmlns:p14="http://schemas.microsoft.com/office/powerpoint/2010/main" val="304601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5240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343400" y="15240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6"/>
          <p:cNvSpPr>
            <a:spLocks noGrp="1" noChangeArrowheads="1"/>
          </p:cNvSpPr>
          <p:nvPr>
            <p:ph type="sldNum" sz="quarter" idx="10"/>
          </p:nvPr>
        </p:nvSpPr>
        <p:spPr>
          <a:ln/>
        </p:spPr>
        <p:txBody>
          <a:bodyPr/>
          <a:lstStyle>
            <a:lvl1pPr>
              <a:defRPr/>
            </a:lvl1pPr>
          </a:lstStyle>
          <a:p>
            <a:fld id="{67A7936A-3C0E-46A2-A639-31DC037DC35C}" type="slidenum">
              <a:rPr lang="en-GB" altLang="en-US"/>
              <a:pPr/>
              <a:t>‹#›</a:t>
            </a:fld>
            <a:endParaRPr lang="en-GB" altLang="en-US"/>
          </a:p>
        </p:txBody>
      </p:sp>
    </p:spTree>
    <p:extLst>
      <p:ext uri="{BB962C8B-B14F-4D97-AF65-F5344CB8AC3E}">
        <p14:creationId xmlns:p14="http://schemas.microsoft.com/office/powerpoint/2010/main" val="91345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6"/>
          <p:cNvSpPr>
            <a:spLocks noGrp="1" noChangeArrowheads="1"/>
          </p:cNvSpPr>
          <p:nvPr>
            <p:ph type="sldNum" sz="quarter" idx="10"/>
          </p:nvPr>
        </p:nvSpPr>
        <p:spPr>
          <a:ln/>
        </p:spPr>
        <p:txBody>
          <a:bodyPr/>
          <a:lstStyle>
            <a:lvl1pPr>
              <a:defRPr/>
            </a:lvl1pPr>
          </a:lstStyle>
          <a:p>
            <a:fld id="{E50F6B35-9708-46B5-9A19-9D982D48D049}" type="slidenum">
              <a:rPr lang="en-GB" altLang="en-US"/>
              <a:pPr/>
              <a:t>‹#›</a:t>
            </a:fld>
            <a:endParaRPr lang="en-GB" altLang="en-US"/>
          </a:p>
        </p:txBody>
      </p:sp>
    </p:spTree>
    <p:extLst>
      <p:ext uri="{BB962C8B-B14F-4D97-AF65-F5344CB8AC3E}">
        <p14:creationId xmlns:p14="http://schemas.microsoft.com/office/powerpoint/2010/main" val="290889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6"/>
          <p:cNvSpPr>
            <a:spLocks noGrp="1" noChangeArrowheads="1"/>
          </p:cNvSpPr>
          <p:nvPr>
            <p:ph type="sldNum" sz="quarter" idx="10"/>
          </p:nvPr>
        </p:nvSpPr>
        <p:spPr>
          <a:ln/>
        </p:spPr>
        <p:txBody>
          <a:bodyPr/>
          <a:lstStyle>
            <a:lvl1pPr>
              <a:defRPr/>
            </a:lvl1pPr>
          </a:lstStyle>
          <a:p>
            <a:fld id="{86232F98-0EE9-4C32-A9BB-BA304F343CFE}" type="slidenum">
              <a:rPr lang="en-GB" altLang="en-US"/>
              <a:pPr/>
              <a:t>‹#›</a:t>
            </a:fld>
            <a:endParaRPr lang="en-GB" altLang="en-US"/>
          </a:p>
        </p:txBody>
      </p:sp>
    </p:spTree>
    <p:extLst>
      <p:ext uri="{BB962C8B-B14F-4D97-AF65-F5344CB8AC3E}">
        <p14:creationId xmlns:p14="http://schemas.microsoft.com/office/powerpoint/2010/main" val="295138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BD6996CA-2A70-4217-AB41-710EFA5CCD1D}" type="slidenum">
              <a:rPr lang="en-GB" altLang="en-US"/>
              <a:pPr/>
              <a:t>‹#›</a:t>
            </a:fld>
            <a:endParaRPr lang="en-GB" altLang="en-US"/>
          </a:p>
        </p:txBody>
      </p:sp>
    </p:spTree>
    <p:extLst>
      <p:ext uri="{BB962C8B-B14F-4D97-AF65-F5344CB8AC3E}">
        <p14:creationId xmlns:p14="http://schemas.microsoft.com/office/powerpoint/2010/main" val="155151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EFC6445-1351-4E87-AF15-7B6D8944A9D8}" type="slidenum">
              <a:rPr lang="en-GB" altLang="en-US"/>
              <a:pPr/>
              <a:t>‹#›</a:t>
            </a:fld>
            <a:endParaRPr lang="en-GB" altLang="en-US"/>
          </a:p>
        </p:txBody>
      </p:sp>
    </p:spTree>
    <p:extLst>
      <p:ext uri="{BB962C8B-B14F-4D97-AF65-F5344CB8AC3E}">
        <p14:creationId xmlns:p14="http://schemas.microsoft.com/office/powerpoint/2010/main" val="275056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BAE8D6F-381F-4403-A3C5-7778B046F4C5}" type="slidenum">
              <a:rPr lang="en-GB" altLang="en-US"/>
              <a:pPr/>
              <a:t>‹#›</a:t>
            </a:fld>
            <a:endParaRPr lang="en-GB" altLang="en-US"/>
          </a:p>
        </p:txBody>
      </p:sp>
    </p:spTree>
    <p:extLst>
      <p:ext uri="{BB962C8B-B14F-4D97-AF65-F5344CB8AC3E}">
        <p14:creationId xmlns:p14="http://schemas.microsoft.com/office/powerpoint/2010/main" val="176805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aphicFrame>
        <p:nvGraphicFramePr>
          <p:cNvPr id="1026" name="Object 9"/>
          <p:cNvGraphicFramePr>
            <a:graphicFrameLocks noChangeAspect="1"/>
          </p:cNvGraphicFramePr>
          <p:nvPr/>
        </p:nvGraphicFramePr>
        <p:xfrm>
          <a:off x="0" y="6019800"/>
          <a:ext cx="9144000" cy="652463"/>
        </p:xfrm>
        <a:graphic>
          <a:graphicData uri="http://schemas.openxmlformats.org/presentationml/2006/ole">
            <mc:AlternateContent xmlns:mc="http://schemas.openxmlformats.org/markup-compatibility/2006">
              <mc:Choice xmlns:v="urn:schemas-microsoft-com:vml" Requires="v">
                <p:oleObj spid="_x0000_s1082" name="Image" r:id="rId15" imgW="13003175" imgH="926657" progId="">
                  <p:embed/>
                </p:oleObj>
              </mc:Choice>
              <mc:Fallback>
                <p:oleObj name="Image" r:id="rId15" imgW="13003175" imgH="926657" progId="">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019800"/>
                        <a:ext cx="9144000" cy="65246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7" name="Rectangle 2"/>
          <p:cNvSpPr>
            <a:spLocks noGrp="1" noChangeArrowheads="1"/>
          </p:cNvSpPr>
          <p:nvPr>
            <p:ph type="title"/>
          </p:nvPr>
        </p:nvSpPr>
        <p:spPr bwMode="auto">
          <a:xfrm>
            <a:off x="685800" y="304800"/>
            <a:ext cx="670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685800" y="1524000"/>
            <a:ext cx="716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7010400" y="6248400"/>
            <a:ext cx="1828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a:solidFill>
                  <a:srgbClr val="005BAB"/>
                </a:solidFill>
                <a:latin typeface="Verdana" pitchFamily="34" charset="0"/>
              </a:defRPr>
            </a:lvl1pPr>
          </a:lstStyle>
          <a:p>
            <a:fld id="{C9DF7584-FF0D-4CD1-9AEC-4A5DE6C5095F}" type="slidenum">
              <a:rPr lang="en-GB" altLang="en-US"/>
              <a:pPr/>
              <a:t>‹#›</a:t>
            </a:fld>
            <a:endParaRPr lang="en-GB" altLang="en-US"/>
          </a:p>
        </p:txBody>
      </p:sp>
      <p:sp>
        <p:nvSpPr>
          <p:cNvPr id="6" name="Rectangle 5"/>
          <p:cNvSpPr/>
          <p:nvPr/>
        </p:nvSpPr>
        <p:spPr>
          <a:xfrm>
            <a:off x="0" y="6000750"/>
            <a:ext cx="9144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1031" name="Picture 6" descr="UPLand.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28625" y="6072188"/>
            <a:ext cx="1928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ftr="0" dt="0"/>
  <p:txStyles>
    <p:titleStyle>
      <a:lvl1pPr algn="l" rtl="0" eaLnBrk="0" fontAlgn="base" hangingPunct="0">
        <a:spcBef>
          <a:spcPct val="0"/>
        </a:spcBef>
        <a:spcAft>
          <a:spcPct val="0"/>
        </a:spcAft>
        <a:defRPr sz="2100" b="1">
          <a:solidFill>
            <a:schemeClr val="bg1"/>
          </a:solidFill>
          <a:latin typeface="+mj-lt"/>
          <a:ea typeface="+mj-ea"/>
          <a:cs typeface="+mj-cs"/>
        </a:defRPr>
      </a:lvl1pPr>
      <a:lvl2pPr algn="l" rtl="0" eaLnBrk="0" fontAlgn="base" hangingPunct="0">
        <a:spcBef>
          <a:spcPct val="0"/>
        </a:spcBef>
        <a:spcAft>
          <a:spcPct val="0"/>
        </a:spcAft>
        <a:defRPr sz="2100" b="1">
          <a:solidFill>
            <a:schemeClr val="bg1"/>
          </a:solidFill>
          <a:latin typeface="Arial" charset="0"/>
        </a:defRPr>
      </a:lvl2pPr>
      <a:lvl3pPr algn="l" rtl="0" eaLnBrk="0" fontAlgn="base" hangingPunct="0">
        <a:spcBef>
          <a:spcPct val="0"/>
        </a:spcBef>
        <a:spcAft>
          <a:spcPct val="0"/>
        </a:spcAft>
        <a:defRPr sz="2100" b="1">
          <a:solidFill>
            <a:schemeClr val="bg1"/>
          </a:solidFill>
          <a:latin typeface="Arial" charset="0"/>
        </a:defRPr>
      </a:lvl3pPr>
      <a:lvl4pPr algn="l" rtl="0" eaLnBrk="0" fontAlgn="base" hangingPunct="0">
        <a:spcBef>
          <a:spcPct val="0"/>
        </a:spcBef>
        <a:spcAft>
          <a:spcPct val="0"/>
        </a:spcAft>
        <a:defRPr sz="2100" b="1">
          <a:solidFill>
            <a:schemeClr val="bg1"/>
          </a:solidFill>
          <a:latin typeface="Arial" charset="0"/>
        </a:defRPr>
      </a:lvl4pPr>
      <a:lvl5pPr algn="l" rtl="0" eaLnBrk="0" fontAlgn="base" hangingPunct="0">
        <a:spcBef>
          <a:spcPct val="0"/>
        </a:spcBef>
        <a:spcAft>
          <a:spcPct val="0"/>
        </a:spcAft>
        <a:defRPr sz="2100" b="1">
          <a:solidFill>
            <a:schemeClr val="bg1"/>
          </a:solidFill>
          <a:latin typeface="Arial" charset="0"/>
        </a:defRPr>
      </a:lvl5pPr>
      <a:lvl6pPr marL="457200" algn="l" rtl="0" fontAlgn="base">
        <a:spcBef>
          <a:spcPct val="0"/>
        </a:spcBef>
        <a:spcAft>
          <a:spcPct val="0"/>
        </a:spcAft>
        <a:defRPr sz="2100" b="1">
          <a:solidFill>
            <a:schemeClr val="bg1"/>
          </a:solidFill>
          <a:latin typeface="Arial" charset="0"/>
        </a:defRPr>
      </a:lvl6pPr>
      <a:lvl7pPr marL="914400" algn="l" rtl="0" fontAlgn="base">
        <a:spcBef>
          <a:spcPct val="0"/>
        </a:spcBef>
        <a:spcAft>
          <a:spcPct val="0"/>
        </a:spcAft>
        <a:defRPr sz="2100" b="1">
          <a:solidFill>
            <a:schemeClr val="bg1"/>
          </a:solidFill>
          <a:latin typeface="Arial" charset="0"/>
        </a:defRPr>
      </a:lvl7pPr>
      <a:lvl8pPr marL="1371600" algn="l" rtl="0" fontAlgn="base">
        <a:spcBef>
          <a:spcPct val="0"/>
        </a:spcBef>
        <a:spcAft>
          <a:spcPct val="0"/>
        </a:spcAft>
        <a:defRPr sz="2100" b="1">
          <a:solidFill>
            <a:schemeClr val="bg1"/>
          </a:solidFill>
          <a:latin typeface="Arial" charset="0"/>
        </a:defRPr>
      </a:lvl8pPr>
      <a:lvl9pPr marL="1828800" algn="l" rtl="0" fontAlgn="base">
        <a:spcBef>
          <a:spcPct val="0"/>
        </a:spcBef>
        <a:spcAft>
          <a:spcPct val="0"/>
        </a:spcAft>
        <a:defRPr sz="21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1600">
          <a:solidFill>
            <a:schemeClr val="bg1"/>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1"/>
          </a:solidFill>
          <a:latin typeface="+mn-lt"/>
        </a:defRPr>
      </a:lvl2pPr>
      <a:lvl3pPr marL="1143000" indent="-228600" algn="l" rtl="0" eaLnBrk="0" fontAlgn="base" hangingPunct="0">
        <a:spcBef>
          <a:spcPct val="20000"/>
        </a:spcBef>
        <a:spcAft>
          <a:spcPct val="0"/>
        </a:spcAft>
        <a:buChar char="•"/>
        <a:defRPr sz="1600">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898989"/>
                </a:solidFill>
                <a:latin typeface="Calibri" pitchFamily="34" charset="0"/>
              </a:defRPr>
            </a:lvl1pPr>
          </a:lstStyle>
          <a:p>
            <a:pPr>
              <a:defRPr/>
            </a:pPr>
            <a:fld id="{AB8DDC76-879C-41BF-9E0A-C10D96C8A6C6}" type="datetime1">
              <a:rPr lang="en-US"/>
              <a:pPr>
                <a:defRPr/>
              </a:pPr>
              <a:t>3/23/2018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eaLnBrk="1" hangingPunct="1">
              <a:defRPr sz="1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pitchFamily="34" charset="0"/>
              </a:defRPr>
            </a:lvl1pPr>
          </a:lstStyle>
          <a:p>
            <a:fld id="{2F672009-E7E8-411D-BB3B-F1F86FEE830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Geneva" pitchFamily="-65" charset="-128"/>
          <a:cs typeface="Geneva" pitchFamily="-65" charset="-128"/>
        </a:defRPr>
      </a:lvl1pPr>
      <a:lvl2pPr algn="ctr" defTabSz="457200" rtl="0" eaLnBrk="0" fontAlgn="base" hangingPunct="0">
        <a:spcBef>
          <a:spcPct val="0"/>
        </a:spcBef>
        <a:spcAft>
          <a:spcPct val="0"/>
        </a:spcAft>
        <a:defRPr sz="4400">
          <a:solidFill>
            <a:schemeClr val="tx1"/>
          </a:solidFill>
          <a:latin typeface="Calibri" charset="0"/>
          <a:ea typeface="Geneva" pitchFamily="-65" charset="-128"/>
          <a:cs typeface="Geneva" pitchFamily="-65" charset="-128"/>
        </a:defRPr>
      </a:lvl2pPr>
      <a:lvl3pPr algn="ctr" defTabSz="457200" rtl="0" eaLnBrk="0" fontAlgn="base" hangingPunct="0">
        <a:spcBef>
          <a:spcPct val="0"/>
        </a:spcBef>
        <a:spcAft>
          <a:spcPct val="0"/>
        </a:spcAft>
        <a:defRPr sz="4400">
          <a:solidFill>
            <a:schemeClr val="tx1"/>
          </a:solidFill>
          <a:latin typeface="Calibri" charset="0"/>
          <a:ea typeface="Geneva" pitchFamily="-65" charset="-128"/>
          <a:cs typeface="Geneva" pitchFamily="-65" charset="-128"/>
        </a:defRPr>
      </a:lvl3pPr>
      <a:lvl4pPr algn="ctr" defTabSz="457200" rtl="0" eaLnBrk="0" fontAlgn="base" hangingPunct="0">
        <a:spcBef>
          <a:spcPct val="0"/>
        </a:spcBef>
        <a:spcAft>
          <a:spcPct val="0"/>
        </a:spcAft>
        <a:defRPr sz="4400">
          <a:solidFill>
            <a:schemeClr val="tx1"/>
          </a:solidFill>
          <a:latin typeface="Calibri" charset="0"/>
          <a:ea typeface="Geneva" pitchFamily="-65" charset="-128"/>
          <a:cs typeface="Geneva" pitchFamily="-65" charset="-128"/>
        </a:defRPr>
      </a:lvl4pPr>
      <a:lvl5pPr algn="ctr" defTabSz="457200" rtl="0" eaLnBrk="0" fontAlgn="base" hangingPunct="0">
        <a:spcBef>
          <a:spcPct val="0"/>
        </a:spcBef>
        <a:spcAft>
          <a:spcPct val="0"/>
        </a:spcAft>
        <a:defRPr sz="4400">
          <a:solidFill>
            <a:schemeClr val="tx1"/>
          </a:solidFill>
          <a:latin typeface="Calibri" charset="0"/>
          <a:ea typeface="Geneva" pitchFamily="-65" charset="-128"/>
          <a:cs typeface="Geneva" pitchFamily="-65" charset="-128"/>
        </a:defRPr>
      </a:lvl5pPr>
      <a:lvl6pPr marL="457200" algn="ctr" defTabSz="457200" rtl="0" fontAlgn="base">
        <a:spcBef>
          <a:spcPct val="0"/>
        </a:spcBef>
        <a:spcAft>
          <a:spcPct val="0"/>
        </a:spcAft>
        <a:defRPr sz="4400">
          <a:solidFill>
            <a:schemeClr val="tx1"/>
          </a:solidFill>
          <a:latin typeface="Calibri" charset="0"/>
          <a:ea typeface="Geneva" pitchFamily="-65" charset="-128"/>
          <a:cs typeface="Geneva" pitchFamily="-65" charset="-128"/>
        </a:defRPr>
      </a:lvl6pPr>
      <a:lvl7pPr marL="914400" algn="ctr" defTabSz="457200" rtl="0" fontAlgn="base">
        <a:spcBef>
          <a:spcPct val="0"/>
        </a:spcBef>
        <a:spcAft>
          <a:spcPct val="0"/>
        </a:spcAft>
        <a:defRPr sz="4400">
          <a:solidFill>
            <a:schemeClr val="tx1"/>
          </a:solidFill>
          <a:latin typeface="Calibri" charset="0"/>
          <a:ea typeface="Geneva" pitchFamily="-65" charset="-128"/>
          <a:cs typeface="Geneva" pitchFamily="-65" charset="-128"/>
        </a:defRPr>
      </a:lvl7pPr>
      <a:lvl8pPr marL="1371600" algn="ctr" defTabSz="457200" rtl="0" fontAlgn="base">
        <a:spcBef>
          <a:spcPct val="0"/>
        </a:spcBef>
        <a:spcAft>
          <a:spcPct val="0"/>
        </a:spcAft>
        <a:defRPr sz="4400">
          <a:solidFill>
            <a:schemeClr val="tx1"/>
          </a:solidFill>
          <a:latin typeface="Calibri" charset="0"/>
          <a:ea typeface="Geneva" pitchFamily="-65" charset="-128"/>
          <a:cs typeface="Geneva" pitchFamily="-65" charset="-128"/>
        </a:defRPr>
      </a:lvl8pPr>
      <a:lvl9pPr marL="1828800" algn="ctr" defTabSz="457200" rtl="0" fontAlgn="base">
        <a:spcBef>
          <a:spcPct val="0"/>
        </a:spcBef>
        <a:spcAft>
          <a:spcPct val="0"/>
        </a:spcAft>
        <a:defRPr sz="4400">
          <a:solidFill>
            <a:schemeClr val="tx1"/>
          </a:solidFill>
          <a:latin typeface="Calibri" charset="0"/>
          <a:ea typeface="Geneva" pitchFamily="-65" charset="-128"/>
          <a:cs typeface="Geneva"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65" charset="-128"/>
          <a:cs typeface="Geneva"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65" charset="-128"/>
          <a:cs typeface="Geneva"/>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65" charset="-128"/>
          <a:cs typeface="Genev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65" charset="-128"/>
          <a:cs typeface="Genev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65" charset="-128"/>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1043608" y="332656"/>
            <a:ext cx="7051675" cy="1800225"/>
          </a:xfrm>
        </p:spPr>
        <p:txBody>
          <a:bodyPr/>
          <a:lstStyle/>
          <a:p>
            <a:pPr algn="ctr"/>
            <a:r>
              <a:rPr lang="en-ZA" altLang="en-US" sz="3600" dirty="0" smtClean="0">
                <a:latin typeface="Rockwell" pitchFamily="18" charset="0"/>
              </a:rPr>
              <a:t>University of Pretoria</a:t>
            </a:r>
            <a:r>
              <a:rPr lang="en-ZA" altLang="en-US" sz="1600" dirty="0" smtClean="0">
                <a:latin typeface="Rockwell" pitchFamily="18" charset="0"/>
              </a:rPr>
              <a:t> </a:t>
            </a:r>
            <a:br>
              <a:rPr lang="en-ZA" altLang="en-US" sz="1600" dirty="0" smtClean="0">
                <a:latin typeface="Rockwell" pitchFamily="18" charset="0"/>
              </a:rPr>
            </a:br>
            <a:r>
              <a:rPr lang="en-ZA" altLang="en-US" sz="2800" dirty="0" smtClean="0">
                <a:latin typeface="Rockwell" pitchFamily="18" charset="0"/>
              </a:rPr>
              <a:t>Division: Tourism Management</a:t>
            </a:r>
            <a:br>
              <a:rPr lang="en-ZA" altLang="en-US" sz="2800" dirty="0" smtClean="0">
                <a:latin typeface="Rockwell" pitchFamily="18" charset="0"/>
              </a:rPr>
            </a:br>
            <a:r>
              <a:rPr lang="en-ZA" altLang="en-US" sz="2000" dirty="0" smtClean="0">
                <a:latin typeface="Rockwell" pitchFamily="18" charset="0"/>
              </a:rPr>
              <a:t>Department of Marketing Management</a:t>
            </a:r>
            <a:r>
              <a:rPr lang="en-ZA" altLang="en-US" sz="2800" dirty="0" smtClean="0"/>
              <a:t/>
            </a:r>
            <a:br>
              <a:rPr lang="en-ZA" altLang="en-US" sz="2800" dirty="0" smtClean="0"/>
            </a:br>
            <a:endParaRPr lang="en-ZA" altLang="en-US" sz="2800" dirty="0" smtClean="0"/>
          </a:p>
        </p:txBody>
      </p:sp>
      <p:sp>
        <p:nvSpPr>
          <p:cNvPr id="16387" name="Subtitle 2"/>
          <p:cNvSpPr>
            <a:spLocks noGrp="1"/>
          </p:cNvSpPr>
          <p:nvPr>
            <p:ph type="subTitle" idx="1"/>
          </p:nvPr>
        </p:nvSpPr>
        <p:spPr>
          <a:xfrm>
            <a:off x="2771775" y="2376488"/>
            <a:ext cx="6049963" cy="1655762"/>
          </a:xfrm>
        </p:spPr>
        <p:txBody>
          <a:bodyPr/>
          <a:lstStyle/>
          <a:p>
            <a:r>
              <a:rPr lang="en-ZA" altLang="en-US" sz="2400" b="1" dirty="0" smtClean="0">
                <a:latin typeface="Rockwell" pitchFamily="18" charset="0"/>
              </a:rPr>
              <a:t>DEMAND AND SUPPLY ANALYSIS FOR DESTINATION </a:t>
            </a:r>
            <a:r>
              <a:rPr lang="en-ZA" altLang="en-US" sz="2400" b="1" dirty="0" smtClean="0">
                <a:latin typeface="Rockwell" pitchFamily="18" charset="0"/>
              </a:rPr>
              <a:t>DEVELOPMENT:</a:t>
            </a:r>
          </a:p>
          <a:p>
            <a:r>
              <a:rPr lang="en-ZA" altLang="en-US" sz="2000" b="1" dirty="0" smtClean="0">
                <a:latin typeface="Rockwell" pitchFamily="18" charset="0"/>
              </a:rPr>
              <a:t>A Market Analysis Framework</a:t>
            </a:r>
            <a:endParaRPr lang="en-ZA" altLang="en-US" sz="2000" dirty="0" smtClean="0">
              <a:latin typeface="Rockwell" pitchFamily="18" charset="0"/>
            </a:endParaRPr>
          </a:p>
          <a:p>
            <a:endParaRPr lang="en-ZA" altLang="en-US" sz="2400" dirty="0" smtClean="0">
              <a:latin typeface="Rockwell" pitchFamily="18" charset="0"/>
            </a:endParaRPr>
          </a:p>
          <a:p>
            <a:r>
              <a:rPr lang="en-ZA" altLang="en-US" sz="2400" b="1" dirty="0" smtClean="0">
                <a:latin typeface="Rockwell" pitchFamily="18" charset="0"/>
              </a:rPr>
              <a:t>23 March 2018</a:t>
            </a:r>
          </a:p>
          <a:p>
            <a:endParaRPr lang="en-ZA" altLang="en-US" sz="2400" dirty="0" smtClean="0">
              <a:latin typeface="Rockwell" pitchFamily="18" charset="0"/>
            </a:endParaRPr>
          </a:p>
          <a:p>
            <a:r>
              <a:rPr lang="en-ZA" altLang="en-US" sz="1800" dirty="0" err="1" smtClean="0">
                <a:latin typeface="Rockwell" pitchFamily="18" charset="0"/>
              </a:rPr>
              <a:t>Berendien</a:t>
            </a:r>
            <a:r>
              <a:rPr lang="en-ZA" altLang="en-US" sz="1800" dirty="0" smtClean="0">
                <a:latin typeface="Rockwell" pitchFamily="18" charset="0"/>
              </a:rPr>
              <a:t> Lubbe </a:t>
            </a:r>
          </a:p>
          <a:p>
            <a:r>
              <a:rPr lang="en-ZA" altLang="en-US" sz="1800" dirty="0" err="1" smtClean="0">
                <a:latin typeface="Rockwell" pitchFamily="18" charset="0"/>
              </a:rPr>
              <a:t>Anneli</a:t>
            </a:r>
            <a:r>
              <a:rPr lang="en-ZA" altLang="en-US" sz="1800" dirty="0" smtClean="0">
                <a:latin typeface="Rockwell" pitchFamily="18" charset="0"/>
              </a:rPr>
              <a:t> Douglas </a:t>
            </a:r>
          </a:p>
          <a:p>
            <a:r>
              <a:rPr lang="en-ZA" altLang="en-US" sz="1800" dirty="0" err="1" smtClean="0">
                <a:latin typeface="Rockwell" pitchFamily="18" charset="0"/>
              </a:rPr>
              <a:t>Nosi</a:t>
            </a:r>
            <a:r>
              <a:rPr lang="en-ZA" altLang="en-US" sz="1800" dirty="0" smtClean="0">
                <a:latin typeface="Rockwell" pitchFamily="18" charset="0"/>
              </a:rPr>
              <a:t> </a:t>
            </a:r>
            <a:r>
              <a:rPr lang="en-ZA" altLang="en-US" sz="1800" dirty="0" err="1" smtClean="0">
                <a:latin typeface="Rockwell" pitchFamily="18" charset="0"/>
              </a:rPr>
              <a:t>Mahlangu</a:t>
            </a:r>
            <a:endParaRPr lang="en-ZA" altLang="en-US" sz="1800" dirty="0" smtClean="0">
              <a:latin typeface="Rockwell" pitchFamily="18" charset="0"/>
            </a:endParaRPr>
          </a:p>
        </p:txBody>
      </p:sp>
      <p:pic>
        <p:nvPicPr>
          <p:cNvPr id="16388" name="Picture 2" descr="C:\Users\User\Documents\Nosi\University_of_Pretoria_Ceremonial_Shi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92896"/>
            <a:ext cx="187166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1"/>
          <p:cNvSpPr>
            <a:spLocks noGrp="1"/>
          </p:cNvSpPr>
          <p:nvPr>
            <p:ph type="title"/>
          </p:nvPr>
        </p:nvSpPr>
        <p:spPr>
          <a:xfrm>
            <a:off x="462673" y="-317964"/>
            <a:ext cx="8229600" cy="1143000"/>
          </a:xfrm>
        </p:spPr>
        <p:txBody>
          <a:bodyPr/>
          <a:lstStyle/>
          <a:p>
            <a:pPr algn="ctr"/>
            <a:r>
              <a:rPr lang="en-GB" altLang="en-US" sz="2800" b="1" dirty="0" smtClean="0">
                <a:latin typeface="Rockwell" pitchFamily="18" charset="0"/>
              </a:rPr>
              <a:t>Plotting each </a:t>
            </a:r>
            <a:r>
              <a:rPr lang="en-GB" altLang="en-US" sz="2800" b="1" dirty="0">
                <a:latin typeface="Rockwell" pitchFamily="18" charset="0"/>
              </a:rPr>
              <a:t>market segment </a:t>
            </a:r>
            <a:endParaRPr lang="en-ZA" altLang="en-US" sz="2800" b="1" dirty="0" smtClean="0">
              <a:latin typeface="Rockwell" pitchFamily="18" charset="0"/>
              <a:ea typeface="Geneva"/>
              <a:cs typeface="Geneva"/>
            </a:endParaRPr>
          </a:p>
        </p:txBody>
      </p:sp>
      <p:sp>
        <p:nvSpPr>
          <p:cNvPr id="33794"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Geneva"/>
                <a:cs typeface="Geneva"/>
              </a:defRPr>
            </a:lvl1pPr>
            <a:lvl2pPr marL="742950" indent="-285750">
              <a:spcBef>
                <a:spcPct val="20000"/>
              </a:spcBef>
              <a:buFont typeface="Arial" pitchFamily="34" charset="0"/>
              <a:buChar char="–"/>
              <a:defRPr sz="2800">
                <a:solidFill>
                  <a:schemeClr val="tx1"/>
                </a:solidFill>
                <a:latin typeface="Calibri" pitchFamily="34" charset="0"/>
                <a:ea typeface="Geneva"/>
                <a:cs typeface="Geneva"/>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a:cs typeface="Geneva"/>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a:cs typeface="Geneva"/>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a:cs typeface="Geneva"/>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Geneva"/>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Geneva"/>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Geneva"/>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Geneva"/>
              </a:defRPr>
            </a:lvl9pPr>
          </a:lstStyle>
          <a:p>
            <a:pPr>
              <a:spcBef>
                <a:spcPct val="0"/>
              </a:spcBef>
              <a:buFontTx/>
              <a:buNone/>
            </a:pPr>
            <a:fld id="{6801B129-6F35-4108-B77F-B801D31A01DE}" type="slidenum">
              <a:rPr lang="en-US" altLang="en-US" sz="1200">
                <a:solidFill>
                  <a:srgbClr val="898989"/>
                </a:solidFill>
              </a:rPr>
              <a:pPr>
                <a:spcBef>
                  <a:spcPct val="0"/>
                </a:spcBef>
                <a:buFontTx/>
                <a:buNone/>
              </a:pPr>
              <a:t>10</a:t>
            </a:fld>
            <a:endParaRPr lang="en-US" altLang="en-US" sz="1200">
              <a:solidFill>
                <a:srgbClr val="898989"/>
              </a:solidFill>
            </a:endParaRPr>
          </a:p>
        </p:txBody>
      </p:sp>
      <p:pic>
        <p:nvPicPr>
          <p:cNvPr id="5" name="Picture 4"/>
          <p:cNvPicPr>
            <a:picLocks noChangeAspect="1"/>
          </p:cNvPicPr>
          <p:nvPr/>
        </p:nvPicPr>
        <p:blipFill>
          <a:blip r:embed="rId2"/>
          <a:stretch>
            <a:fillRect/>
          </a:stretch>
        </p:blipFill>
        <p:spPr>
          <a:xfrm>
            <a:off x="827584" y="417038"/>
            <a:ext cx="7225114" cy="5236691"/>
          </a:xfrm>
          <a:prstGeom prst="rect">
            <a:avLst/>
          </a:prstGeom>
        </p:spPr>
      </p:pic>
      <p:sp>
        <p:nvSpPr>
          <p:cNvPr id="6" name="Right Arrow 5"/>
          <p:cNvSpPr/>
          <p:nvPr/>
        </p:nvSpPr>
        <p:spPr>
          <a:xfrm rot="18117522">
            <a:off x="1908190" y="2246300"/>
            <a:ext cx="945099" cy="52546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 name="Rectangle 1"/>
          <p:cNvSpPr/>
          <p:nvPr/>
        </p:nvSpPr>
        <p:spPr>
          <a:xfrm>
            <a:off x="251520" y="5408757"/>
            <a:ext cx="8435280" cy="1449243"/>
          </a:xfrm>
          <a:prstGeom prst="rect">
            <a:avLst/>
          </a:prstGeom>
        </p:spPr>
        <p:txBody>
          <a:bodyPr wrap="square">
            <a:spAutoFit/>
          </a:bodyPr>
          <a:lstStyle/>
          <a:p>
            <a:pPr lvl="0"/>
            <a:r>
              <a:rPr lang="en-ZA" sz="1200" b="1" dirty="0">
                <a:latin typeface="Rockwell" panose="02060603020205020403" pitchFamily="18" charset="0"/>
              </a:rPr>
              <a:t>Domestic VFR Ancestral (Back to my roots) Travellers</a:t>
            </a:r>
            <a:endParaRPr lang="en-ZA" sz="1200" dirty="0">
              <a:latin typeface="Rockwell" panose="02060603020205020403" pitchFamily="18" charset="0"/>
            </a:endParaRPr>
          </a:p>
          <a:p>
            <a:pPr>
              <a:lnSpc>
                <a:spcPct val="107000"/>
              </a:lnSpc>
              <a:spcAft>
                <a:spcPts val="800"/>
              </a:spcAft>
            </a:pPr>
            <a:r>
              <a:rPr lang="en-ZA" sz="1200" dirty="0">
                <a:latin typeface="Rockwell" panose="02060603020205020403" pitchFamily="18" charset="0"/>
                <a:ea typeface="Calibri" panose="020F0502020204030204" pitchFamily="34" charset="0"/>
                <a:cs typeface="Times New Roman" panose="02020603050405020304" pitchFamily="18" charset="0"/>
              </a:rPr>
              <a:t>This market travels regularly to the Province to visit friends and relatives and, if their ancestry is </a:t>
            </a:r>
            <a:r>
              <a:rPr lang="en-ZA" sz="1200" dirty="0" err="1">
                <a:latin typeface="Rockwell" panose="02060603020205020403" pitchFamily="18" charset="0"/>
                <a:ea typeface="Calibri" panose="020F0502020204030204" pitchFamily="34" charset="0"/>
                <a:cs typeface="Times New Roman" panose="02020603050405020304" pitchFamily="18" charset="0"/>
              </a:rPr>
              <a:t>Vha</a:t>
            </a:r>
            <a:r>
              <a:rPr lang="en-ZA" sz="1200" dirty="0">
                <a:latin typeface="Rockwell" panose="02060603020205020403" pitchFamily="18" charset="0"/>
                <a:ea typeface="Calibri" panose="020F0502020204030204" pitchFamily="34" charset="0"/>
                <a:cs typeface="Times New Roman" panose="02020603050405020304" pitchFamily="18" charset="0"/>
              </a:rPr>
              <a:t> Tsonga, they would want to introduce their children to their ancestral routes and have them experience an authentic representation of the culture and how it was practiced before.  They are weekend, long weekend and holiday period travellers and many travel to the area in busses or taxis which may inhibit their accessibility to the Village so transport arrangements from a local point should perhaps form part of a package. This market is very price conscious and low spending. The market would have to be nurtured through awareness creation and comprehensive promotion.</a:t>
            </a:r>
            <a:endParaRPr lang="en-ZA" sz="1200" dirty="0">
              <a:effectLst/>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2442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27584" y="-205581"/>
            <a:ext cx="7126560" cy="990600"/>
          </a:xfrm>
        </p:spPr>
        <p:txBody>
          <a:bodyPr/>
          <a:lstStyle/>
          <a:p>
            <a:pPr algn="ctr"/>
            <a:r>
              <a:rPr lang="en-GB" altLang="en-US" sz="2800" kern="1200" dirty="0" smtClean="0">
                <a:solidFill>
                  <a:srgbClr val="FFFF00"/>
                </a:solidFill>
                <a:latin typeface="Rockwell" panose="02060603020205020403" pitchFamily="18" charset="0"/>
              </a:rPr>
              <a:t>Step 4: SWOT Analysis</a:t>
            </a:r>
            <a:endParaRPr lang="en-ZA" altLang="en-US" sz="2800" dirty="0" smtClean="0">
              <a:latin typeface="Rockwell" pitchFamily="18" charset="0"/>
            </a:endParaRPr>
          </a:p>
        </p:txBody>
      </p:sp>
      <p:sp>
        <p:nvSpPr>
          <p:cNvPr id="3" name="Content Placeholder 2"/>
          <p:cNvSpPr>
            <a:spLocks noGrp="1"/>
          </p:cNvSpPr>
          <p:nvPr>
            <p:ph idx="1"/>
          </p:nvPr>
        </p:nvSpPr>
        <p:spPr>
          <a:xfrm>
            <a:off x="454819" y="908720"/>
            <a:ext cx="8229600" cy="4525963"/>
          </a:xfrm>
        </p:spPr>
        <p:txBody>
          <a:bodyPr/>
          <a:lstStyle/>
          <a:p>
            <a:pPr marL="0" indent="0" algn="ctr">
              <a:buFontTx/>
              <a:buNone/>
              <a:defRPr/>
            </a:pPr>
            <a:endParaRPr lang="en-ZA" sz="4400" dirty="0" smtClean="0"/>
          </a:p>
          <a:p>
            <a:pPr>
              <a:defRPr/>
            </a:pPr>
            <a:endParaRPr lang="en-ZA" sz="4400" dirty="0"/>
          </a:p>
          <a:p>
            <a:pPr>
              <a:defRPr/>
            </a:pPr>
            <a:endParaRPr lang="en-ZA" sz="4400" dirty="0"/>
          </a:p>
          <a:p>
            <a:pPr>
              <a:defRPr/>
            </a:pPr>
            <a:endParaRPr lang="en-US" sz="2800" dirty="0"/>
          </a:p>
          <a:p>
            <a:pPr>
              <a:defRPr/>
            </a:pPr>
            <a:endParaRPr lang="en-ZA" sz="4400" dirty="0"/>
          </a:p>
        </p:txBody>
      </p:sp>
      <p:sp>
        <p:nvSpPr>
          <p:cNvPr id="31748" name="Slide Number Placeholder 3"/>
          <p:cNvSpPr>
            <a:spLocks noGrp="1"/>
          </p:cNvSpPr>
          <p:nvPr>
            <p:ph type="sldNum" sz="quarter" idx="10"/>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bg1"/>
                </a:solidFill>
                <a:latin typeface="Arial" pitchFamily="34" charset="0"/>
              </a:defRPr>
            </a:lvl1pPr>
            <a:lvl2pPr marL="742950" indent="-285750">
              <a:spcBef>
                <a:spcPct val="20000"/>
              </a:spcBef>
              <a:buChar char="–"/>
              <a:defRPr sz="1600">
                <a:solidFill>
                  <a:schemeClr val="bg1"/>
                </a:solidFill>
                <a:latin typeface="Arial" pitchFamily="34" charset="0"/>
              </a:defRPr>
            </a:lvl2pPr>
            <a:lvl3pPr marL="1143000" indent="-228600">
              <a:spcBef>
                <a:spcPct val="20000"/>
              </a:spcBef>
              <a:buChar char="•"/>
              <a:defRPr sz="1600">
                <a:solidFill>
                  <a:schemeClr val="bg1"/>
                </a:solidFill>
                <a:latin typeface="Arial" pitchFamily="34" charset="0"/>
              </a:defRPr>
            </a:lvl3pPr>
            <a:lvl4pPr marL="1600200" indent="-228600">
              <a:spcBef>
                <a:spcPct val="20000"/>
              </a:spcBef>
              <a:buChar char="–"/>
              <a:defRPr sz="1600">
                <a:solidFill>
                  <a:schemeClr val="bg1"/>
                </a:solidFill>
                <a:latin typeface="Arial" pitchFamily="34" charset="0"/>
              </a:defRPr>
            </a:lvl4pPr>
            <a:lvl5pPr marL="2057400" indent="-228600">
              <a:spcBef>
                <a:spcPct val="20000"/>
              </a:spcBef>
              <a:buChar char="»"/>
              <a:defRPr sz="1600">
                <a:solidFill>
                  <a:schemeClr val="bg1"/>
                </a:solidFill>
                <a:latin typeface="Arial" pitchFamily="34" charset="0"/>
              </a:defRPr>
            </a:lvl5pPr>
            <a:lvl6pPr marL="2514600" indent="-228600" eaLnBrk="0" fontAlgn="base" hangingPunct="0">
              <a:spcBef>
                <a:spcPct val="20000"/>
              </a:spcBef>
              <a:spcAft>
                <a:spcPct val="0"/>
              </a:spcAft>
              <a:buChar char="»"/>
              <a:defRPr sz="1600">
                <a:solidFill>
                  <a:schemeClr val="bg1"/>
                </a:solidFill>
                <a:latin typeface="Arial" pitchFamily="34" charset="0"/>
              </a:defRPr>
            </a:lvl6pPr>
            <a:lvl7pPr marL="2971800" indent="-228600" eaLnBrk="0" fontAlgn="base" hangingPunct="0">
              <a:spcBef>
                <a:spcPct val="20000"/>
              </a:spcBef>
              <a:spcAft>
                <a:spcPct val="0"/>
              </a:spcAft>
              <a:buChar char="»"/>
              <a:defRPr sz="1600">
                <a:solidFill>
                  <a:schemeClr val="bg1"/>
                </a:solidFill>
                <a:latin typeface="Arial" pitchFamily="34" charset="0"/>
              </a:defRPr>
            </a:lvl7pPr>
            <a:lvl8pPr marL="3429000" indent="-228600" eaLnBrk="0" fontAlgn="base" hangingPunct="0">
              <a:spcBef>
                <a:spcPct val="20000"/>
              </a:spcBef>
              <a:spcAft>
                <a:spcPct val="0"/>
              </a:spcAft>
              <a:buChar char="»"/>
              <a:defRPr sz="1600">
                <a:solidFill>
                  <a:schemeClr val="bg1"/>
                </a:solidFill>
                <a:latin typeface="Arial" pitchFamily="34" charset="0"/>
              </a:defRPr>
            </a:lvl8pPr>
            <a:lvl9pPr marL="3886200" indent="-228600" eaLnBrk="0" fontAlgn="base" hangingPunct="0">
              <a:spcBef>
                <a:spcPct val="20000"/>
              </a:spcBef>
              <a:spcAft>
                <a:spcPct val="0"/>
              </a:spcAft>
              <a:buChar char="»"/>
              <a:defRPr sz="1600">
                <a:solidFill>
                  <a:schemeClr val="bg1"/>
                </a:solidFill>
                <a:latin typeface="Arial" pitchFamily="34" charset="0"/>
              </a:defRPr>
            </a:lvl9pPr>
          </a:lstStyle>
          <a:p>
            <a:pPr>
              <a:spcBef>
                <a:spcPct val="0"/>
              </a:spcBef>
              <a:buFontTx/>
              <a:buNone/>
            </a:pPr>
            <a:fld id="{497A7271-36EB-4DF4-BB5A-655C43AE4390}" type="slidenum">
              <a:rPr lang="en-US" altLang="en-US" sz="1200">
                <a:solidFill>
                  <a:srgbClr val="005BAB"/>
                </a:solidFill>
                <a:latin typeface="Verdana" pitchFamily="34" charset="0"/>
              </a:rPr>
              <a:pPr>
                <a:spcBef>
                  <a:spcPct val="0"/>
                </a:spcBef>
                <a:buFontTx/>
                <a:buNone/>
              </a:pPr>
              <a:t>11</a:t>
            </a:fld>
            <a:endParaRPr lang="en-US" altLang="en-US" sz="1200">
              <a:solidFill>
                <a:srgbClr val="005BAB"/>
              </a:solidFill>
              <a:latin typeface="Verdan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35247073"/>
              </p:ext>
            </p:extLst>
          </p:nvPr>
        </p:nvGraphicFramePr>
        <p:xfrm>
          <a:off x="321147" y="515127"/>
          <a:ext cx="8496944" cy="6231950"/>
        </p:xfrm>
        <a:graphic>
          <a:graphicData uri="http://schemas.openxmlformats.org/drawingml/2006/table">
            <a:tbl>
              <a:tblPr firstRow="1" firstCol="1" bandRow="1">
                <a:tableStyleId>{5C22544A-7EE6-4342-B048-85BDC9FD1C3A}</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3251452">
                <a:tc>
                  <a:txBody>
                    <a:bodyPr/>
                    <a:lstStyle/>
                    <a:p>
                      <a:pPr algn="ctr">
                        <a:lnSpc>
                          <a:spcPct val="107000"/>
                        </a:lnSpc>
                        <a:spcAft>
                          <a:spcPts val="0"/>
                        </a:spcAft>
                      </a:pPr>
                      <a:r>
                        <a:rPr lang="en-GB" sz="1600" u="none" strike="noStrike" dirty="0">
                          <a:solidFill>
                            <a:schemeClr val="tx1"/>
                          </a:solidFill>
                          <a:effectLst/>
                          <a:latin typeface="Rockwell" panose="02060603020205020403" pitchFamily="18" charset="0"/>
                        </a:rPr>
                        <a:t> </a:t>
                      </a:r>
                      <a:endParaRPr lang="en-ZA" sz="1600" dirty="0">
                        <a:solidFill>
                          <a:schemeClr val="tx1"/>
                        </a:solidFill>
                        <a:effectLst/>
                        <a:latin typeface="Rockwell" panose="02060603020205020403" pitchFamily="18" charset="0"/>
                      </a:endParaRPr>
                    </a:p>
                    <a:p>
                      <a:pPr algn="ctr">
                        <a:lnSpc>
                          <a:spcPct val="107000"/>
                        </a:lnSpc>
                        <a:spcAft>
                          <a:spcPts val="0"/>
                        </a:spcAft>
                      </a:pPr>
                      <a:r>
                        <a:rPr lang="en-GB" sz="1600" u="sng" dirty="0">
                          <a:solidFill>
                            <a:schemeClr val="tx1"/>
                          </a:solidFill>
                          <a:effectLst/>
                          <a:latin typeface="Rockwell" panose="02060603020205020403" pitchFamily="18" charset="0"/>
                        </a:rPr>
                        <a:t>STRENGTHS</a:t>
                      </a:r>
                      <a:endParaRPr lang="en-ZA" sz="1600" dirty="0">
                        <a:solidFill>
                          <a:schemeClr val="tx1"/>
                        </a:solidFill>
                        <a:effectLst/>
                        <a:latin typeface="Rockwell" panose="02060603020205020403" pitchFamily="18" charset="0"/>
                      </a:endParaRPr>
                    </a:p>
                    <a:p>
                      <a:pPr algn="ctr">
                        <a:lnSpc>
                          <a:spcPct val="107000"/>
                        </a:lnSpc>
                        <a:spcAft>
                          <a:spcPts val="0"/>
                        </a:spcAft>
                      </a:pPr>
                      <a:r>
                        <a:rPr lang="en-GB" sz="1600" u="none" strike="noStrike" dirty="0">
                          <a:solidFill>
                            <a:schemeClr val="tx1"/>
                          </a:solidFill>
                          <a:effectLst/>
                          <a:latin typeface="Rockwell" panose="02060603020205020403" pitchFamily="18" charset="0"/>
                        </a:rPr>
                        <a:t> </a:t>
                      </a:r>
                      <a:endParaRPr lang="en-ZA" sz="1600" dirty="0">
                        <a:solidFill>
                          <a:schemeClr val="tx1"/>
                        </a:solidFill>
                        <a:effectLst/>
                        <a:latin typeface="Rockwell" panose="02060603020205020403" pitchFamily="18" charset="0"/>
                      </a:endParaRPr>
                    </a:p>
                    <a:p>
                      <a:pPr>
                        <a:lnSpc>
                          <a:spcPct val="107000"/>
                        </a:lnSpc>
                        <a:spcAft>
                          <a:spcPts val="0"/>
                        </a:spcAft>
                      </a:pPr>
                      <a:r>
                        <a:rPr lang="en-GB" sz="1600" dirty="0">
                          <a:solidFill>
                            <a:schemeClr val="tx1"/>
                          </a:solidFill>
                          <a:effectLst/>
                          <a:latin typeface="Rockwell" panose="02060603020205020403" pitchFamily="18" charset="0"/>
                        </a:rPr>
                        <a:t>Good location, close to </a:t>
                      </a:r>
                      <a:r>
                        <a:rPr lang="en-GB" sz="1600" dirty="0" err="1">
                          <a:solidFill>
                            <a:schemeClr val="tx1"/>
                          </a:solidFill>
                          <a:effectLst/>
                          <a:latin typeface="Rockwell" panose="02060603020205020403" pitchFamily="18" charset="0"/>
                        </a:rPr>
                        <a:t>Makhado</a:t>
                      </a:r>
                      <a:r>
                        <a:rPr lang="en-GB" sz="1600" dirty="0">
                          <a:solidFill>
                            <a:schemeClr val="tx1"/>
                          </a:solidFill>
                          <a:effectLst/>
                          <a:latin typeface="Rockwell" panose="02060603020205020403" pitchFamily="18" charset="0"/>
                        </a:rPr>
                        <a:t> and </a:t>
                      </a:r>
                      <a:r>
                        <a:rPr lang="en-GB" sz="1600" dirty="0" err="1">
                          <a:solidFill>
                            <a:schemeClr val="tx1"/>
                          </a:solidFill>
                          <a:effectLst/>
                          <a:latin typeface="Rockwell" panose="02060603020205020403" pitchFamily="18" charset="0"/>
                        </a:rPr>
                        <a:t>en</a:t>
                      </a:r>
                      <a:r>
                        <a:rPr lang="en-GB" sz="1600" dirty="0">
                          <a:solidFill>
                            <a:schemeClr val="tx1"/>
                          </a:solidFill>
                          <a:effectLst/>
                          <a:latin typeface="Rockwell" panose="02060603020205020403" pitchFamily="18" charset="0"/>
                        </a:rPr>
                        <a:t> route to </a:t>
                      </a:r>
                      <a:r>
                        <a:rPr lang="en-GB" sz="1600" dirty="0" err="1">
                          <a:solidFill>
                            <a:schemeClr val="tx1"/>
                          </a:solidFill>
                          <a:effectLst/>
                          <a:latin typeface="Rockwell" panose="02060603020205020403" pitchFamily="18" charset="0"/>
                        </a:rPr>
                        <a:t>KNP</a:t>
                      </a:r>
                      <a:r>
                        <a:rPr lang="en-GB" sz="1600" dirty="0">
                          <a:solidFill>
                            <a:schemeClr val="tx1"/>
                          </a:solidFill>
                          <a:effectLst/>
                          <a:latin typeface="Rockwell" panose="02060603020205020403" pitchFamily="18" charset="0"/>
                        </a:rPr>
                        <a:t>, </a:t>
                      </a:r>
                      <a:r>
                        <a:rPr lang="en-GB" sz="1600" dirty="0" err="1">
                          <a:solidFill>
                            <a:schemeClr val="tx1"/>
                          </a:solidFill>
                          <a:effectLst/>
                          <a:latin typeface="Rockwell" panose="02060603020205020403" pitchFamily="18" charset="0"/>
                        </a:rPr>
                        <a:t>Mapungubwe</a:t>
                      </a:r>
                      <a:r>
                        <a:rPr lang="en-GB" sz="1600" dirty="0">
                          <a:solidFill>
                            <a:schemeClr val="tx1"/>
                          </a:solidFill>
                          <a:effectLst/>
                          <a:latin typeface="Rockwell" panose="02060603020205020403" pitchFamily="18" charset="0"/>
                        </a:rPr>
                        <a:t> </a:t>
                      </a:r>
                      <a:endParaRPr lang="en-ZA" sz="1600" dirty="0">
                        <a:solidFill>
                          <a:schemeClr val="tx1"/>
                        </a:solidFill>
                        <a:effectLst/>
                        <a:latin typeface="Rockwell" panose="02060603020205020403" pitchFamily="18" charset="0"/>
                      </a:endParaRPr>
                    </a:p>
                    <a:p>
                      <a:pPr>
                        <a:lnSpc>
                          <a:spcPct val="107000"/>
                        </a:lnSpc>
                        <a:spcAft>
                          <a:spcPts val="0"/>
                        </a:spcAft>
                      </a:pPr>
                      <a:r>
                        <a:rPr lang="en-GB" sz="1600" dirty="0" err="1">
                          <a:solidFill>
                            <a:schemeClr val="tx1"/>
                          </a:solidFill>
                          <a:effectLst/>
                          <a:latin typeface="Rockwell" panose="02060603020205020403" pitchFamily="18" charset="0"/>
                        </a:rPr>
                        <a:t>En</a:t>
                      </a:r>
                      <a:r>
                        <a:rPr lang="en-GB" sz="1600" dirty="0">
                          <a:solidFill>
                            <a:schemeClr val="tx1"/>
                          </a:solidFill>
                          <a:effectLst/>
                          <a:latin typeface="Rockwell" panose="02060603020205020403" pitchFamily="18" charset="0"/>
                        </a:rPr>
                        <a:t> route to Zimbabwe</a:t>
                      </a:r>
                      <a:endParaRPr lang="en-ZA" sz="1600" dirty="0">
                        <a:solidFill>
                          <a:schemeClr val="tx1"/>
                        </a:solidFill>
                        <a:effectLst/>
                        <a:latin typeface="Rockwell" panose="02060603020205020403" pitchFamily="18" charset="0"/>
                      </a:endParaRPr>
                    </a:p>
                    <a:p>
                      <a:pPr>
                        <a:lnSpc>
                          <a:spcPct val="107000"/>
                        </a:lnSpc>
                        <a:spcAft>
                          <a:spcPts val="0"/>
                        </a:spcAft>
                      </a:pPr>
                      <a:r>
                        <a:rPr lang="en-GB" sz="1600" dirty="0">
                          <a:solidFill>
                            <a:schemeClr val="tx1"/>
                          </a:solidFill>
                          <a:effectLst/>
                          <a:latin typeface="Rockwell" panose="02060603020205020403" pitchFamily="18" charset="0"/>
                        </a:rPr>
                        <a:t>No direct competitors</a:t>
                      </a:r>
                      <a:endParaRPr lang="en-ZA" sz="1600" dirty="0">
                        <a:solidFill>
                          <a:schemeClr val="tx1"/>
                        </a:solidFill>
                        <a:effectLst/>
                        <a:latin typeface="Rockwell" panose="02060603020205020403" pitchFamily="18" charset="0"/>
                      </a:endParaRPr>
                    </a:p>
                    <a:p>
                      <a:pPr>
                        <a:lnSpc>
                          <a:spcPct val="107000"/>
                        </a:lnSpc>
                        <a:spcAft>
                          <a:spcPts val="0"/>
                        </a:spcAft>
                      </a:pPr>
                      <a:r>
                        <a:rPr lang="en-GB" sz="1600" dirty="0">
                          <a:solidFill>
                            <a:schemeClr val="tx1"/>
                          </a:solidFill>
                          <a:effectLst/>
                          <a:latin typeface="Rockwell" panose="02060603020205020403" pitchFamily="18" charset="0"/>
                        </a:rPr>
                        <a:t>Close to tourism generating activities in </a:t>
                      </a:r>
                      <a:r>
                        <a:rPr lang="en-GB" sz="1600" dirty="0" err="1">
                          <a:solidFill>
                            <a:schemeClr val="tx1"/>
                          </a:solidFill>
                          <a:effectLst/>
                          <a:latin typeface="Rockwell" panose="02060603020205020403" pitchFamily="18" charset="0"/>
                        </a:rPr>
                        <a:t>Makhado</a:t>
                      </a:r>
                      <a:r>
                        <a:rPr lang="en-GB" sz="1600" dirty="0">
                          <a:solidFill>
                            <a:schemeClr val="tx1"/>
                          </a:solidFill>
                          <a:effectLst/>
                          <a:latin typeface="Rockwell" panose="02060603020205020403" pitchFamily="18" charset="0"/>
                        </a:rPr>
                        <a:t> and Nature Reserve</a:t>
                      </a:r>
                      <a:endParaRPr lang="en-ZA" sz="1600" dirty="0">
                        <a:solidFill>
                          <a:schemeClr val="tx1"/>
                        </a:solidFill>
                        <a:effectLst/>
                        <a:latin typeface="Rockwell" panose="02060603020205020403" pitchFamily="18" charset="0"/>
                      </a:endParaRPr>
                    </a:p>
                    <a:p>
                      <a:pPr>
                        <a:lnSpc>
                          <a:spcPct val="107000"/>
                        </a:lnSpc>
                        <a:spcAft>
                          <a:spcPts val="0"/>
                        </a:spcAft>
                      </a:pPr>
                      <a:r>
                        <a:rPr lang="en-GB" sz="1600" dirty="0">
                          <a:solidFill>
                            <a:schemeClr val="tx1"/>
                          </a:solidFill>
                          <a:effectLst/>
                          <a:latin typeface="Rockwell" panose="02060603020205020403" pitchFamily="18" charset="0"/>
                        </a:rPr>
                        <a:t>Close to regional highway</a:t>
                      </a:r>
                      <a:endParaRPr lang="en-ZA" sz="1600" dirty="0">
                        <a:solidFill>
                          <a:schemeClr val="tx1"/>
                        </a:solidFill>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en-GB" sz="1600" u="none" strike="noStrike" dirty="0">
                          <a:solidFill>
                            <a:schemeClr val="tx1"/>
                          </a:solidFill>
                          <a:effectLst/>
                          <a:latin typeface="Rockwell" panose="02060603020205020403" pitchFamily="18" charset="0"/>
                        </a:rPr>
                        <a:t> </a:t>
                      </a:r>
                      <a:endParaRPr lang="en-ZA" sz="1600" dirty="0">
                        <a:solidFill>
                          <a:schemeClr val="tx1"/>
                        </a:solidFill>
                        <a:effectLst/>
                        <a:latin typeface="Rockwell" panose="02060603020205020403" pitchFamily="18" charset="0"/>
                      </a:endParaRPr>
                    </a:p>
                    <a:p>
                      <a:pPr algn="ctr">
                        <a:lnSpc>
                          <a:spcPct val="107000"/>
                        </a:lnSpc>
                        <a:spcAft>
                          <a:spcPts val="0"/>
                        </a:spcAft>
                      </a:pPr>
                      <a:r>
                        <a:rPr lang="en-GB" sz="1600" u="sng" dirty="0">
                          <a:solidFill>
                            <a:schemeClr val="tx1"/>
                          </a:solidFill>
                          <a:effectLst/>
                          <a:latin typeface="Rockwell" panose="02060603020205020403" pitchFamily="18" charset="0"/>
                        </a:rPr>
                        <a:t>WEAKNESSES</a:t>
                      </a:r>
                      <a:endParaRPr lang="en-ZA" sz="1600" dirty="0">
                        <a:solidFill>
                          <a:schemeClr val="tx1"/>
                        </a:solidFill>
                        <a:effectLst/>
                        <a:latin typeface="Rockwell" panose="02060603020205020403" pitchFamily="18" charset="0"/>
                      </a:endParaRPr>
                    </a:p>
                    <a:p>
                      <a:pPr algn="ctr">
                        <a:lnSpc>
                          <a:spcPct val="107000"/>
                        </a:lnSpc>
                        <a:spcAft>
                          <a:spcPts val="0"/>
                        </a:spcAft>
                      </a:pPr>
                      <a:r>
                        <a:rPr lang="en-GB" sz="1600" u="none" strike="noStrike" dirty="0">
                          <a:solidFill>
                            <a:schemeClr val="tx1"/>
                          </a:solidFill>
                          <a:effectLst/>
                          <a:latin typeface="Rockwell" panose="02060603020205020403" pitchFamily="18" charset="0"/>
                        </a:rPr>
                        <a:t> </a:t>
                      </a:r>
                      <a:endParaRPr lang="en-ZA" sz="1600" dirty="0">
                        <a:solidFill>
                          <a:schemeClr val="tx1"/>
                        </a:solidFill>
                        <a:effectLst/>
                        <a:latin typeface="Rockwell" panose="02060603020205020403" pitchFamily="18" charset="0"/>
                      </a:endParaRPr>
                    </a:p>
                    <a:p>
                      <a:pPr>
                        <a:lnSpc>
                          <a:spcPct val="107000"/>
                        </a:lnSpc>
                        <a:spcAft>
                          <a:spcPts val="0"/>
                        </a:spcAft>
                      </a:pPr>
                      <a:r>
                        <a:rPr lang="en-GB" sz="1600" dirty="0">
                          <a:solidFill>
                            <a:schemeClr val="tx1"/>
                          </a:solidFill>
                          <a:effectLst/>
                          <a:latin typeface="Rockwell" panose="02060603020205020403" pitchFamily="18" charset="0"/>
                        </a:rPr>
                        <a:t>Universal accessibility not yet considered</a:t>
                      </a:r>
                      <a:endParaRPr lang="en-ZA" sz="1600" dirty="0">
                        <a:solidFill>
                          <a:schemeClr val="tx1"/>
                        </a:solidFill>
                        <a:effectLst/>
                        <a:latin typeface="Rockwell" panose="02060603020205020403" pitchFamily="18" charset="0"/>
                      </a:endParaRPr>
                    </a:p>
                    <a:p>
                      <a:pPr>
                        <a:lnSpc>
                          <a:spcPct val="107000"/>
                        </a:lnSpc>
                        <a:spcAft>
                          <a:spcPts val="0"/>
                        </a:spcAft>
                      </a:pPr>
                      <a:r>
                        <a:rPr lang="en-GB" sz="1600" dirty="0">
                          <a:solidFill>
                            <a:schemeClr val="tx1"/>
                          </a:solidFill>
                          <a:effectLst/>
                          <a:latin typeface="Rockwell" panose="02060603020205020403" pitchFamily="18" charset="0"/>
                        </a:rPr>
                        <a:t>Current plan for activities does not include sufficient direct interactivity for tourists with local culture.</a:t>
                      </a:r>
                      <a:endParaRPr lang="en-ZA" sz="1600" dirty="0">
                        <a:solidFill>
                          <a:schemeClr val="tx1"/>
                        </a:solidFill>
                        <a:effectLst/>
                        <a:latin typeface="Rockwell" panose="02060603020205020403" pitchFamily="18" charset="0"/>
                      </a:endParaRPr>
                    </a:p>
                    <a:p>
                      <a:pPr>
                        <a:lnSpc>
                          <a:spcPct val="107000"/>
                        </a:lnSpc>
                        <a:spcAft>
                          <a:spcPts val="0"/>
                        </a:spcAft>
                      </a:pPr>
                      <a:r>
                        <a:rPr lang="en-GB" sz="1600" dirty="0">
                          <a:solidFill>
                            <a:schemeClr val="tx1"/>
                          </a:solidFill>
                          <a:effectLst/>
                          <a:latin typeface="Rockwell" panose="02060603020205020403" pitchFamily="18" charset="0"/>
                        </a:rPr>
                        <a:t>Very large low spending potential markets</a:t>
                      </a:r>
                      <a:endParaRPr lang="en-ZA" sz="1600" dirty="0">
                        <a:solidFill>
                          <a:schemeClr val="tx1"/>
                        </a:solidFill>
                        <a:effectLst/>
                        <a:latin typeface="Rockwell" panose="02060603020205020403" pitchFamily="18" charset="0"/>
                      </a:endParaRPr>
                    </a:p>
                    <a:p>
                      <a:pPr>
                        <a:lnSpc>
                          <a:spcPct val="107000"/>
                        </a:lnSpc>
                        <a:spcAft>
                          <a:spcPts val="0"/>
                        </a:spcAft>
                      </a:pPr>
                      <a:r>
                        <a:rPr lang="en-GB" sz="1600" dirty="0">
                          <a:solidFill>
                            <a:schemeClr val="tx1"/>
                          </a:solidFill>
                          <a:effectLst/>
                          <a:latin typeface="Rockwell" panose="02060603020205020403" pitchFamily="18" charset="0"/>
                        </a:rPr>
                        <a:t>Very small high spending potential markets</a:t>
                      </a:r>
                      <a:endParaRPr lang="en-ZA" sz="1600" dirty="0">
                        <a:solidFill>
                          <a:schemeClr val="tx1"/>
                        </a:solidFill>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2980498">
                <a:tc>
                  <a:txBody>
                    <a:bodyPr/>
                    <a:lstStyle/>
                    <a:p>
                      <a:pPr>
                        <a:lnSpc>
                          <a:spcPct val="107000"/>
                        </a:lnSpc>
                        <a:spcAft>
                          <a:spcPts val="0"/>
                        </a:spcAft>
                      </a:pPr>
                      <a:r>
                        <a:rPr lang="en-GB" sz="1600" u="none" strike="noStrike" dirty="0">
                          <a:solidFill>
                            <a:schemeClr val="tx1"/>
                          </a:solidFill>
                          <a:effectLst/>
                          <a:latin typeface="Rockwell" panose="02060603020205020403" pitchFamily="18" charset="0"/>
                        </a:rPr>
                        <a:t>  </a:t>
                      </a:r>
                      <a:endParaRPr lang="en-ZA" sz="1600" dirty="0">
                        <a:solidFill>
                          <a:schemeClr val="tx1"/>
                        </a:solidFill>
                        <a:effectLst/>
                        <a:latin typeface="Rockwell" panose="02060603020205020403" pitchFamily="18" charset="0"/>
                      </a:endParaRPr>
                    </a:p>
                    <a:p>
                      <a:pPr algn="ctr">
                        <a:lnSpc>
                          <a:spcPct val="107000"/>
                        </a:lnSpc>
                        <a:spcAft>
                          <a:spcPts val="0"/>
                        </a:spcAft>
                      </a:pPr>
                      <a:r>
                        <a:rPr lang="en-GB" sz="1600" u="sng" dirty="0">
                          <a:solidFill>
                            <a:schemeClr val="tx1"/>
                          </a:solidFill>
                          <a:effectLst/>
                          <a:latin typeface="Rockwell" panose="02060603020205020403" pitchFamily="18" charset="0"/>
                        </a:rPr>
                        <a:t>OPPORTUNITIES</a:t>
                      </a:r>
                      <a:endParaRPr lang="en-ZA" sz="1600" dirty="0">
                        <a:solidFill>
                          <a:schemeClr val="tx1"/>
                        </a:solidFill>
                        <a:effectLst/>
                        <a:latin typeface="Rockwell" panose="02060603020205020403" pitchFamily="18" charset="0"/>
                      </a:endParaRPr>
                    </a:p>
                    <a:p>
                      <a:pPr>
                        <a:lnSpc>
                          <a:spcPct val="107000"/>
                        </a:lnSpc>
                        <a:spcAft>
                          <a:spcPts val="0"/>
                        </a:spcAft>
                      </a:pPr>
                      <a:r>
                        <a:rPr lang="en-GB" sz="1600" u="none" strike="noStrike" dirty="0">
                          <a:solidFill>
                            <a:schemeClr val="tx1"/>
                          </a:solidFill>
                          <a:effectLst/>
                          <a:latin typeface="Rockwell" panose="02060603020205020403" pitchFamily="18" charset="0"/>
                        </a:rPr>
                        <a:t> </a:t>
                      </a:r>
                      <a:endParaRPr lang="en-ZA" sz="1600" dirty="0">
                        <a:solidFill>
                          <a:schemeClr val="tx1"/>
                        </a:solidFill>
                        <a:effectLst/>
                        <a:latin typeface="Rockwell" panose="02060603020205020403" pitchFamily="18" charset="0"/>
                      </a:endParaRPr>
                    </a:p>
                    <a:p>
                      <a:pPr>
                        <a:lnSpc>
                          <a:spcPct val="107000"/>
                        </a:lnSpc>
                        <a:spcAft>
                          <a:spcPts val="0"/>
                        </a:spcAft>
                      </a:pPr>
                      <a:r>
                        <a:rPr lang="en-GB" sz="1600" dirty="0">
                          <a:solidFill>
                            <a:schemeClr val="tx1"/>
                          </a:solidFill>
                          <a:effectLst/>
                          <a:latin typeface="Rockwell" panose="02060603020205020403" pitchFamily="18" charset="0"/>
                        </a:rPr>
                        <a:t>Positive global, regional and local economic outlook conducive to tourism growth, both domestic and international</a:t>
                      </a:r>
                      <a:endParaRPr lang="en-ZA" sz="1600" dirty="0">
                        <a:solidFill>
                          <a:schemeClr val="tx1"/>
                        </a:solidFill>
                        <a:effectLst/>
                        <a:latin typeface="Rockwell" panose="02060603020205020403" pitchFamily="18" charset="0"/>
                      </a:endParaRPr>
                    </a:p>
                    <a:p>
                      <a:pPr>
                        <a:lnSpc>
                          <a:spcPct val="107000"/>
                        </a:lnSpc>
                        <a:spcAft>
                          <a:spcPts val="0"/>
                        </a:spcAft>
                      </a:pPr>
                      <a:r>
                        <a:rPr lang="en-GB" sz="1600" dirty="0">
                          <a:solidFill>
                            <a:schemeClr val="tx1"/>
                          </a:solidFill>
                          <a:effectLst/>
                          <a:latin typeface="Rockwell" panose="02060603020205020403" pitchFamily="18" charset="0"/>
                        </a:rPr>
                        <a:t>Tourist shift to “authentic” experiences</a:t>
                      </a:r>
                      <a:endParaRPr lang="en-ZA" sz="1600" dirty="0">
                        <a:solidFill>
                          <a:schemeClr val="tx1"/>
                        </a:solidFill>
                        <a:effectLst/>
                        <a:latin typeface="Rockwell" panose="02060603020205020403" pitchFamily="18" charset="0"/>
                      </a:endParaRPr>
                    </a:p>
                    <a:p>
                      <a:pPr>
                        <a:lnSpc>
                          <a:spcPct val="107000"/>
                        </a:lnSpc>
                        <a:spcAft>
                          <a:spcPts val="0"/>
                        </a:spcAft>
                      </a:pPr>
                      <a:r>
                        <a:rPr lang="en-GB" sz="1600" dirty="0">
                          <a:solidFill>
                            <a:schemeClr val="tx1"/>
                          </a:solidFill>
                          <a:effectLst/>
                          <a:latin typeface="Rockwell" panose="02060603020205020403" pitchFamily="18" charset="0"/>
                        </a:rPr>
                        <a:t>Greater regional air access</a:t>
                      </a:r>
                      <a:endParaRPr lang="en-ZA" sz="1600" dirty="0">
                        <a:solidFill>
                          <a:schemeClr val="tx1"/>
                        </a:solidFill>
                        <a:effectLst/>
                        <a:latin typeface="Rockwell" panose="02060603020205020403" pitchFamily="18" charset="0"/>
                      </a:endParaRPr>
                    </a:p>
                    <a:p>
                      <a:pPr>
                        <a:lnSpc>
                          <a:spcPct val="107000"/>
                        </a:lnSpc>
                        <a:spcAft>
                          <a:spcPts val="0"/>
                        </a:spcAft>
                      </a:pPr>
                      <a:r>
                        <a:rPr lang="en-GB" sz="1600" dirty="0">
                          <a:solidFill>
                            <a:schemeClr val="tx1"/>
                          </a:solidFill>
                          <a:effectLst/>
                          <a:latin typeface="Rockwell" panose="02060603020205020403" pitchFamily="18" charset="0"/>
                        </a:rPr>
                        <a:t>Large untapped domestic VFR market</a:t>
                      </a:r>
                      <a:endParaRPr lang="en-ZA" sz="1600" dirty="0">
                        <a:solidFill>
                          <a:schemeClr val="tx1"/>
                        </a:solidFill>
                        <a:effectLst/>
                        <a:latin typeface="Rockwell" panose="02060603020205020403" pitchFamily="18" charset="0"/>
                      </a:endParaRPr>
                    </a:p>
                    <a:p>
                      <a:pPr>
                        <a:lnSpc>
                          <a:spcPct val="107000"/>
                        </a:lnSpc>
                        <a:spcAft>
                          <a:spcPts val="0"/>
                        </a:spcAft>
                      </a:pPr>
                      <a:r>
                        <a:rPr lang="en-GB" sz="1600" u="none" strike="noStrike" dirty="0">
                          <a:solidFill>
                            <a:schemeClr val="tx1"/>
                          </a:solidFill>
                          <a:effectLst/>
                          <a:latin typeface="Rockwell" panose="02060603020205020403" pitchFamily="18" charset="0"/>
                        </a:rPr>
                        <a:t> </a:t>
                      </a:r>
                      <a:endParaRPr lang="en-ZA" sz="1600" dirty="0">
                        <a:solidFill>
                          <a:schemeClr val="tx1"/>
                        </a:solidFill>
                        <a:effectLst/>
                        <a:latin typeface="Rockwell" panose="02060603020205020403" pitchFamily="18" charset="0"/>
                      </a:endParaRPr>
                    </a:p>
                    <a:p>
                      <a:pPr>
                        <a:lnSpc>
                          <a:spcPct val="107000"/>
                        </a:lnSpc>
                        <a:spcAft>
                          <a:spcPts val="0"/>
                        </a:spcAft>
                      </a:pPr>
                      <a:r>
                        <a:rPr lang="en-GB" sz="1600" u="none" strike="noStrike" dirty="0">
                          <a:solidFill>
                            <a:schemeClr val="tx1"/>
                          </a:solidFill>
                          <a:effectLst/>
                          <a:latin typeface="Rockwell" panose="02060603020205020403" pitchFamily="18" charset="0"/>
                        </a:rPr>
                        <a:t> </a:t>
                      </a:r>
                      <a:endParaRPr lang="en-ZA" sz="1600" dirty="0">
                        <a:solidFill>
                          <a:schemeClr val="tx1"/>
                        </a:solidFill>
                        <a:effectLst/>
                        <a:latin typeface="Rockwell" panose="020606030202050204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0"/>
                        </a:spcAft>
                      </a:pPr>
                      <a:r>
                        <a:rPr lang="en-GB" sz="1600" b="1" kern="1200" dirty="0">
                          <a:solidFill>
                            <a:schemeClr val="tx1"/>
                          </a:solidFill>
                          <a:effectLst/>
                          <a:latin typeface="Rockwell" panose="02060603020205020403" pitchFamily="18" charset="0"/>
                          <a:ea typeface="+mn-ea"/>
                          <a:cs typeface="+mn-cs"/>
                        </a:rPr>
                        <a:t> </a:t>
                      </a:r>
                      <a:endParaRPr lang="en-ZA" sz="1600" b="1" kern="1200" dirty="0" smtClean="0">
                        <a:solidFill>
                          <a:schemeClr val="tx1"/>
                        </a:solidFill>
                        <a:effectLst/>
                        <a:latin typeface="Rockwell" panose="02060603020205020403" pitchFamily="18" charset="0"/>
                        <a:ea typeface="+mn-ea"/>
                        <a:cs typeface="+mn-cs"/>
                      </a:endParaRPr>
                    </a:p>
                    <a:p>
                      <a:pPr algn="ctr">
                        <a:lnSpc>
                          <a:spcPct val="107000"/>
                        </a:lnSpc>
                        <a:spcAft>
                          <a:spcPts val="0"/>
                        </a:spcAft>
                      </a:pPr>
                      <a:r>
                        <a:rPr lang="en-GB" sz="1600" b="1" kern="1200" dirty="0" smtClean="0">
                          <a:solidFill>
                            <a:schemeClr val="tx1"/>
                          </a:solidFill>
                          <a:effectLst/>
                          <a:latin typeface="Rockwell" panose="02060603020205020403" pitchFamily="18" charset="0"/>
                          <a:ea typeface="+mn-ea"/>
                          <a:cs typeface="+mn-cs"/>
                        </a:rPr>
                        <a:t> </a:t>
                      </a:r>
                      <a:r>
                        <a:rPr lang="en-GB" sz="1600" b="1" u="sng" kern="1200" dirty="0" smtClean="0">
                          <a:solidFill>
                            <a:schemeClr val="tx1"/>
                          </a:solidFill>
                          <a:effectLst/>
                          <a:latin typeface="Rockwell" panose="02060603020205020403" pitchFamily="18" charset="0"/>
                          <a:ea typeface="+mn-ea"/>
                          <a:cs typeface="+mn-cs"/>
                        </a:rPr>
                        <a:t>THREATS</a:t>
                      </a:r>
                      <a:endParaRPr lang="en-ZA" sz="1600" b="1" u="sng" kern="1200" dirty="0" smtClean="0">
                        <a:solidFill>
                          <a:schemeClr val="tx1"/>
                        </a:solidFill>
                        <a:effectLst/>
                        <a:latin typeface="Rockwell" panose="02060603020205020403" pitchFamily="18" charset="0"/>
                        <a:ea typeface="+mn-ea"/>
                        <a:cs typeface="+mn-cs"/>
                      </a:endParaRPr>
                    </a:p>
                    <a:p>
                      <a:pPr>
                        <a:lnSpc>
                          <a:spcPct val="107000"/>
                        </a:lnSpc>
                        <a:spcAft>
                          <a:spcPts val="0"/>
                        </a:spcAft>
                      </a:pPr>
                      <a:r>
                        <a:rPr lang="en-GB" sz="1600" b="1" kern="1200" dirty="0">
                          <a:solidFill>
                            <a:schemeClr val="tx1"/>
                          </a:solidFill>
                          <a:effectLst/>
                          <a:latin typeface="Rockwell" panose="02060603020205020403" pitchFamily="18" charset="0"/>
                          <a:ea typeface="+mn-ea"/>
                          <a:cs typeface="+mn-cs"/>
                        </a:rPr>
                        <a:t> </a:t>
                      </a:r>
                      <a:endParaRPr lang="en-ZA" sz="1600" b="1" kern="1200" dirty="0">
                        <a:solidFill>
                          <a:schemeClr val="tx1"/>
                        </a:solidFill>
                        <a:effectLst/>
                        <a:latin typeface="Rockwell" panose="02060603020205020403" pitchFamily="18" charset="0"/>
                        <a:ea typeface="+mn-ea"/>
                        <a:cs typeface="+mn-cs"/>
                      </a:endParaRPr>
                    </a:p>
                    <a:p>
                      <a:pPr>
                        <a:lnSpc>
                          <a:spcPct val="107000"/>
                        </a:lnSpc>
                        <a:spcAft>
                          <a:spcPts val="0"/>
                        </a:spcAft>
                      </a:pPr>
                      <a:r>
                        <a:rPr lang="en-GB" sz="1600" b="1" kern="1200" dirty="0">
                          <a:solidFill>
                            <a:schemeClr val="tx1"/>
                          </a:solidFill>
                          <a:effectLst/>
                          <a:latin typeface="Rockwell" panose="02060603020205020403" pitchFamily="18" charset="0"/>
                          <a:ea typeface="+mn-ea"/>
                          <a:cs typeface="+mn-cs"/>
                        </a:rPr>
                        <a:t>Safety and security in the region/crime is too high</a:t>
                      </a:r>
                      <a:endParaRPr lang="en-ZA" sz="1600" b="1" kern="1200" dirty="0">
                        <a:solidFill>
                          <a:schemeClr val="tx1"/>
                        </a:solidFill>
                        <a:effectLst/>
                        <a:latin typeface="Rockwell" panose="02060603020205020403" pitchFamily="18" charset="0"/>
                        <a:ea typeface="+mn-ea"/>
                        <a:cs typeface="+mn-cs"/>
                      </a:endParaRPr>
                    </a:p>
                    <a:p>
                      <a:pPr>
                        <a:lnSpc>
                          <a:spcPct val="107000"/>
                        </a:lnSpc>
                        <a:spcAft>
                          <a:spcPts val="0"/>
                        </a:spcAft>
                      </a:pPr>
                      <a:r>
                        <a:rPr lang="en-GB" sz="1600" b="1" kern="1200" dirty="0">
                          <a:solidFill>
                            <a:schemeClr val="tx1"/>
                          </a:solidFill>
                          <a:effectLst/>
                          <a:latin typeface="Rockwell" panose="02060603020205020403" pitchFamily="18" charset="0"/>
                          <a:ea typeface="+mn-ea"/>
                          <a:cs typeface="+mn-cs"/>
                        </a:rPr>
                        <a:t>Flooding issues in rainy season</a:t>
                      </a:r>
                      <a:endParaRPr lang="en-ZA" sz="1600" b="1" kern="1200" dirty="0">
                        <a:solidFill>
                          <a:schemeClr val="tx1"/>
                        </a:solidFill>
                        <a:effectLst/>
                        <a:latin typeface="Rockwell" panose="02060603020205020403" pitchFamily="18" charset="0"/>
                        <a:ea typeface="+mn-ea"/>
                        <a:cs typeface="+mn-cs"/>
                      </a:endParaRPr>
                    </a:p>
                    <a:p>
                      <a:pPr>
                        <a:lnSpc>
                          <a:spcPct val="107000"/>
                        </a:lnSpc>
                        <a:spcAft>
                          <a:spcPts val="0"/>
                        </a:spcAft>
                      </a:pPr>
                      <a:r>
                        <a:rPr lang="en-GB" sz="1600" b="1" kern="1200" dirty="0">
                          <a:solidFill>
                            <a:schemeClr val="tx1"/>
                          </a:solidFill>
                          <a:effectLst/>
                          <a:latin typeface="Rockwell" panose="02060603020205020403" pitchFamily="18" charset="0"/>
                          <a:ea typeface="+mn-ea"/>
                          <a:cs typeface="+mn-cs"/>
                        </a:rPr>
                        <a:t>Drought in Cape Town may deter inbound tourists to SA</a:t>
                      </a:r>
                      <a:endParaRPr lang="en-ZA" sz="1600" b="1" kern="1200" dirty="0">
                        <a:solidFill>
                          <a:schemeClr val="tx1"/>
                        </a:solidFill>
                        <a:effectLst/>
                        <a:latin typeface="Rockwell" panose="02060603020205020403" pitchFamily="18" charset="0"/>
                        <a:ea typeface="+mn-ea"/>
                        <a:cs typeface="+mn-cs"/>
                      </a:endParaRPr>
                    </a:p>
                    <a:p>
                      <a:pPr>
                        <a:lnSpc>
                          <a:spcPct val="107000"/>
                        </a:lnSpc>
                        <a:spcAft>
                          <a:spcPts val="0"/>
                        </a:spcAft>
                      </a:pPr>
                      <a:r>
                        <a:rPr lang="en-GB" sz="1600" b="1" kern="1200" dirty="0">
                          <a:solidFill>
                            <a:schemeClr val="tx1"/>
                          </a:solidFill>
                          <a:effectLst/>
                          <a:latin typeface="Rockwell" panose="02060603020205020403" pitchFamily="18" charset="0"/>
                          <a:ea typeface="+mn-ea"/>
                          <a:cs typeface="+mn-cs"/>
                        </a:rPr>
                        <a:t>Visa accessibility problematic for some African countries</a:t>
                      </a:r>
                      <a:endParaRPr lang="en-ZA" sz="1600" b="1" kern="1200" dirty="0">
                        <a:solidFill>
                          <a:schemeClr val="tx1"/>
                        </a:solidFill>
                        <a:effectLst/>
                        <a:latin typeface="Rockwell" panose="02060603020205020403" pitchFamily="18" charset="0"/>
                        <a:ea typeface="+mn-ea"/>
                        <a:cs typeface="+mn-cs"/>
                      </a:endParaRPr>
                    </a:p>
                    <a:p>
                      <a:pPr>
                        <a:lnSpc>
                          <a:spcPct val="107000"/>
                        </a:lnSpc>
                        <a:spcAft>
                          <a:spcPts val="0"/>
                        </a:spcAft>
                      </a:pPr>
                      <a:r>
                        <a:rPr lang="en-GB" sz="1600" b="1" kern="1200" dirty="0">
                          <a:solidFill>
                            <a:schemeClr val="tx1"/>
                          </a:solidFill>
                          <a:effectLst/>
                          <a:latin typeface="Rockwell" panose="02060603020205020403" pitchFamily="18" charset="0"/>
                          <a:ea typeface="+mn-ea"/>
                          <a:cs typeface="+mn-cs"/>
                        </a:rPr>
                        <a:t>Domestic tourism still quite flat.</a:t>
                      </a:r>
                      <a:endParaRPr lang="en-ZA" sz="1600" b="1" kern="1200" dirty="0">
                        <a:solidFill>
                          <a:schemeClr val="tx1"/>
                        </a:solidFill>
                        <a:effectLst/>
                        <a:latin typeface="Rockwell" panose="02060603020205020403"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58526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99592" y="-11755"/>
            <a:ext cx="6705600" cy="990600"/>
          </a:xfrm>
        </p:spPr>
        <p:txBody>
          <a:bodyPr/>
          <a:lstStyle/>
          <a:p>
            <a:pPr algn="ctr"/>
            <a:r>
              <a:rPr lang="en-ZA" altLang="en-US" sz="3200" dirty="0" smtClean="0">
                <a:solidFill>
                  <a:srgbClr val="FFFF00"/>
                </a:solidFill>
                <a:latin typeface="Rockwell" pitchFamily="18" charset="0"/>
              </a:rPr>
              <a:t>Conclusions</a:t>
            </a:r>
          </a:p>
        </p:txBody>
      </p:sp>
      <p:sp>
        <p:nvSpPr>
          <p:cNvPr id="35843" name="Content Placeholder 2"/>
          <p:cNvSpPr>
            <a:spLocks noGrp="1"/>
          </p:cNvSpPr>
          <p:nvPr>
            <p:ph idx="1"/>
          </p:nvPr>
        </p:nvSpPr>
        <p:spPr>
          <a:xfrm>
            <a:off x="611560" y="801045"/>
            <a:ext cx="7848872" cy="5400600"/>
          </a:xfrm>
        </p:spPr>
        <p:txBody>
          <a:bodyPr/>
          <a:lstStyle/>
          <a:p>
            <a:endParaRPr lang="en-ZA" altLang="en-US" dirty="0" smtClean="0"/>
          </a:p>
          <a:p>
            <a:r>
              <a:rPr lang="en-GB" dirty="0">
                <a:latin typeface="Rockwell" panose="02060603020205020403" pitchFamily="18" charset="0"/>
              </a:rPr>
              <a:t>C</a:t>
            </a:r>
            <a:r>
              <a:rPr lang="en-GB" dirty="0" smtClean="0">
                <a:latin typeface="Rockwell" panose="02060603020205020403" pitchFamily="18" charset="0"/>
              </a:rPr>
              <a:t>omprehensive work fulfilling a </a:t>
            </a:r>
            <a:r>
              <a:rPr lang="en-GB" dirty="0">
                <a:latin typeface="Rockwell" panose="02060603020205020403" pitchFamily="18" charset="0"/>
              </a:rPr>
              <a:t>practical </a:t>
            </a:r>
            <a:r>
              <a:rPr lang="en-GB" dirty="0" smtClean="0">
                <a:latin typeface="Rockwell" panose="02060603020205020403" pitchFamily="18" charset="0"/>
              </a:rPr>
              <a:t>need through the </a:t>
            </a:r>
            <a:r>
              <a:rPr lang="en-GB" dirty="0">
                <a:latin typeface="Rockwell" panose="02060603020205020403" pitchFamily="18" charset="0"/>
              </a:rPr>
              <a:t>Workbook.  </a:t>
            </a:r>
            <a:endParaRPr lang="en-GB" dirty="0" smtClean="0">
              <a:latin typeface="Rockwell" panose="02060603020205020403" pitchFamily="18" charset="0"/>
            </a:endParaRPr>
          </a:p>
          <a:p>
            <a:endParaRPr lang="en-GB" dirty="0" smtClean="0">
              <a:latin typeface="Rockwell" panose="02060603020205020403" pitchFamily="18" charset="0"/>
            </a:endParaRPr>
          </a:p>
          <a:p>
            <a:r>
              <a:rPr lang="en-GB" dirty="0" smtClean="0">
                <a:latin typeface="Rockwell" panose="02060603020205020403" pitchFamily="18" charset="0"/>
              </a:rPr>
              <a:t>Applying </a:t>
            </a:r>
            <a:r>
              <a:rPr lang="en-GB" dirty="0">
                <a:latin typeface="Rockwell" panose="02060603020205020403" pitchFamily="18" charset="0"/>
              </a:rPr>
              <a:t>the Framework </a:t>
            </a:r>
            <a:r>
              <a:rPr lang="en-GB" dirty="0" smtClean="0">
                <a:latin typeface="Rockwell" panose="02060603020205020403" pitchFamily="18" charset="0"/>
              </a:rPr>
              <a:t>to </a:t>
            </a:r>
            <a:r>
              <a:rPr lang="en-GB" dirty="0">
                <a:latin typeface="Rockwell" panose="02060603020205020403" pitchFamily="18" charset="0"/>
              </a:rPr>
              <a:t>a case </a:t>
            </a:r>
            <a:r>
              <a:rPr lang="en-GB" dirty="0" smtClean="0">
                <a:latin typeface="Rockwell" panose="02060603020205020403" pitchFamily="18" charset="0"/>
              </a:rPr>
              <a:t>was valuable showing that the diagnostic </a:t>
            </a:r>
            <a:r>
              <a:rPr lang="en-GB" dirty="0">
                <a:latin typeface="Rockwell" panose="02060603020205020403" pitchFamily="18" charset="0"/>
              </a:rPr>
              <a:t>tools could be applied to a tourism product </a:t>
            </a:r>
            <a:r>
              <a:rPr lang="en-GB" dirty="0" smtClean="0">
                <a:latin typeface="Rockwell" panose="02060603020205020403" pitchFamily="18" charset="0"/>
              </a:rPr>
              <a:t>in </a:t>
            </a:r>
            <a:r>
              <a:rPr lang="en-GB" dirty="0">
                <a:latin typeface="Rockwell" panose="02060603020205020403" pitchFamily="18" charset="0"/>
              </a:rPr>
              <a:t>a </a:t>
            </a:r>
            <a:r>
              <a:rPr lang="en-GB" dirty="0" smtClean="0">
                <a:latin typeface="Rockwell" panose="02060603020205020403" pitchFamily="18" charset="0"/>
              </a:rPr>
              <a:t>rural setting where </a:t>
            </a:r>
            <a:r>
              <a:rPr lang="en-GB" dirty="0">
                <a:latin typeface="Rockwell" panose="02060603020205020403" pitchFamily="18" charset="0"/>
              </a:rPr>
              <a:t>information is harder to </a:t>
            </a:r>
            <a:r>
              <a:rPr lang="en-GB" dirty="0" smtClean="0">
                <a:latin typeface="Rockwell" panose="02060603020205020403" pitchFamily="18" charset="0"/>
              </a:rPr>
              <a:t>access.</a:t>
            </a:r>
            <a:endParaRPr lang="en-ZA" dirty="0">
              <a:latin typeface="Rockwell" panose="02060603020205020403" pitchFamily="18" charset="0"/>
            </a:endParaRPr>
          </a:p>
          <a:p>
            <a:r>
              <a:rPr lang="en-GB" dirty="0">
                <a:latin typeface="Rockwell" panose="02060603020205020403" pitchFamily="18" charset="0"/>
              </a:rPr>
              <a:t> </a:t>
            </a:r>
            <a:endParaRPr lang="en-ZA" dirty="0">
              <a:latin typeface="Rockwell" panose="02060603020205020403" pitchFamily="18" charset="0"/>
            </a:endParaRPr>
          </a:p>
          <a:p>
            <a:r>
              <a:rPr lang="en-GB" dirty="0" smtClean="0">
                <a:latin typeface="Rockwell" panose="02060603020205020403" pitchFamily="18" charset="0"/>
              </a:rPr>
              <a:t>Study </a:t>
            </a:r>
            <a:r>
              <a:rPr lang="en-GB" dirty="0">
                <a:latin typeface="Rockwell" panose="02060603020205020403" pitchFamily="18" charset="0"/>
              </a:rPr>
              <a:t>is </a:t>
            </a:r>
            <a:r>
              <a:rPr lang="en-GB" dirty="0" smtClean="0">
                <a:latin typeface="Rockwell" panose="02060603020205020403" pitchFamily="18" charset="0"/>
              </a:rPr>
              <a:t>not a </a:t>
            </a:r>
            <a:r>
              <a:rPr lang="en-GB" dirty="0">
                <a:latin typeface="Rockwell" panose="02060603020205020403" pitchFamily="18" charset="0"/>
              </a:rPr>
              <a:t>rigid </a:t>
            </a:r>
            <a:r>
              <a:rPr lang="en-GB" dirty="0" smtClean="0">
                <a:latin typeface="Rockwell" panose="02060603020205020403" pitchFamily="18" charset="0"/>
              </a:rPr>
              <a:t>prescription, </a:t>
            </a:r>
            <a:r>
              <a:rPr lang="en-GB" dirty="0">
                <a:latin typeface="Rockwell" panose="02060603020205020403" pitchFamily="18" charset="0"/>
              </a:rPr>
              <a:t>rather a guideline of what should be thought of when doing a market analysis for a new or existing tourism project. </a:t>
            </a:r>
            <a:endParaRPr lang="en-GB" dirty="0" smtClean="0">
              <a:latin typeface="Rockwell" panose="02060603020205020403" pitchFamily="18" charset="0"/>
            </a:endParaRPr>
          </a:p>
          <a:p>
            <a:endParaRPr lang="en-GB" dirty="0">
              <a:latin typeface="Rockwell" panose="02060603020205020403" pitchFamily="18" charset="0"/>
            </a:endParaRPr>
          </a:p>
          <a:p>
            <a:r>
              <a:rPr lang="en-GB" dirty="0" smtClean="0">
                <a:latin typeface="Rockwell" panose="02060603020205020403" pitchFamily="18" charset="0"/>
              </a:rPr>
              <a:t>Each </a:t>
            </a:r>
            <a:r>
              <a:rPr lang="en-GB" dirty="0">
                <a:latin typeface="Rockwell" panose="02060603020205020403" pitchFamily="18" charset="0"/>
              </a:rPr>
              <a:t>project will have unique considerations.</a:t>
            </a:r>
            <a:endParaRPr lang="en-ZA" dirty="0">
              <a:latin typeface="Rockwell" panose="02060603020205020403" pitchFamily="18" charset="0"/>
            </a:endParaRPr>
          </a:p>
          <a:p>
            <a:r>
              <a:rPr lang="en-GB" dirty="0">
                <a:latin typeface="Rockwell" panose="02060603020205020403" pitchFamily="18" charset="0"/>
              </a:rPr>
              <a:t> </a:t>
            </a:r>
            <a:endParaRPr lang="en-ZA" dirty="0">
              <a:latin typeface="Rockwell" panose="02060603020205020403" pitchFamily="18" charset="0"/>
            </a:endParaRPr>
          </a:p>
          <a:p>
            <a:r>
              <a:rPr lang="en-GB" dirty="0">
                <a:latin typeface="Rockwell" panose="02060603020205020403" pitchFamily="18" charset="0"/>
              </a:rPr>
              <a:t>The Product/Market Match Analysis (Step 3) is directed towards plotting markets on a grid where a quick assessment can be made.  However, this analysis requires some thought within the context of each unique </a:t>
            </a:r>
            <a:r>
              <a:rPr lang="en-GB" dirty="0" smtClean="0">
                <a:latin typeface="Rockwell" panose="02060603020205020403" pitchFamily="18" charset="0"/>
              </a:rPr>
              <a:t>project.</a:t>
            </a:r>
            <a:endParaRPr lang="en-ZA" dirty="0">
              <a:latin typeface="Rockwell" panose="02060603020205020403" pitchFamily="18" charset="0"/>
            </a:endParaRPr>
          </a:p>
          <a:p>
            <a:endParaRPr lang="en-ZA" altLang="en-US" dirty="0" smtClean="0">
              <a:latin typeface="Rockwell" panose="02060603020205020403" pitchFamily="18" charset="0"/>
            </a:endParaRPr>
          </a:p>
          <a:p>
            <a:r>
              <a:rPr lang="en-GB" altLang="en-US" dirty="0" smtClean="0">
                <a:latin typeface="Rockwell" pitchFamily="18" charset="0"/>
              </a:rPr>
              <a:t>Framework can </a:t>
            </a:r>
            <a:r>
              <a:rPr lang="en-GB" altLang="en-US" dirty="0">
                <a:latin typeface="Rockwell" pitchFamily="18" charset="0"/>
              </a:rPr>
              <a:t>be used by different tourism stakeholders to inform product development, infrastructure development and investment facilitation</a:t>
            </a:r>
            <a:endParaRPr lang="en-ZA" altLang="en-US" dirty="0" smtClean="0">
              <a:latin typeface="Rockwell" panose="02060603020205020403" pitchFamily="18" charset="0"/>
            </a:endParaRPr>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bg1"/>
                </a:solidFill>
                <a:latin typeface="Arial" pitchFamily="34" charset="0"/>
              </a:defRPr>
            </a:lvl1pPr>
            <a:lvl2pPr marL="742950" indent="-285750">
              <a:spcBef>
                <a:spcPct val="20000"/>
              </a:spcBef>
              <a:buChar char="–"/>
              <a:defRPr sz="1600">
                <a:solidFill>
                  <a:schemeClr val="bg1"/>
                </a:solidFill>
                <a:latin typeface="Arial" pitchFamily="34" charset="0"/>
              </a:defRPr>
            </a:lvl2pPr>
            <a:lvl3pPr marL="1143000" indent="-228600">
              <a:spcBef>
                <a:spcPct val="20000"/>
              </a:spcBef>
              <a:buChar char="•"/>
              <a:defRPr sz="1600">
                <a:solidFill>
                  <a:schemeClr val="bg1"/>
                </a:solidFill>
                <a:latin typeface="Arial" pitchFamily="34" charset="0"/>
              </a:defRPr>
            </a:lvl3pPr>
            <a:lvl4pPr marL="1600200" indent="-228600">
              <a:spcBef>
                <a:spcPct val="20000"/>
              </a:spcBef>
              <a:buChar char="–"/>
              <a:defRPr sz="1600">
                <a:solidFill>
                  <a:schemeClr val="bg1"/>
                </a:solidFill>
                <a:latin typeface="Arial" pitchFamily="34" charset="0"/>
              </a:defRPr>
            </a:lvl4pPr>
            <a:lvl5pPr marL="2057400" indent="-228600">
              <a:spcBef>
                <a:spcPct val="20000"/>
              </a:spcBef>
              <a:buChar char="»"/>
              <a:defRPr sz="1600">
                <a:solidFill>
                  <a:schemeClr val="bg1"/>
                </a:solidFill>
                <a:latin typeface="Arial" pitchFamily="34" charset="0"/>
              </a:defRPr>
            </a:lvl5pPr>
            <a:lvl6pPr marL="2514600" indent="-228600" eaLnBrk="0" fontAlgn="base" hangingPunct="0">
              <a:spcBef>
                <a:spcPct val="20000"/>
              </a:spcBef>
              <a:spcAft>
                <a:spcPct val="0"/>
              </a:spcAft>
              <a:buChar char="»"/>
              <a:defRPr sz="1600">
                <a:solidFill>
                  <a:schemeClr val="bg1"/>
                </a:solidFill>
                <a:latin typeface="Arial" pitchFamily="34" charset="0"/>
              </a:defRPr>
            </a:lvl6pPr>
            <a:lvl7pPr marL="2971800" indent="-228600" eaLnBrk="0" fontAlgn="base" hangingPunct="0">
              <a:spcBef>
                <a:spcPct val="20000"/>
              </a:spcBef>
              <a:spcAft>
                <a:spcPct val="0"/>
              </a:spcAft>
              <a:buChar char="»"/>
              <a:defRPr sz="1600">
                <a:solidFill>
                  <a:schemeClr val="bg1"/>
                </a:solidFill>
                <a:latin typeface="Arial" pitchFamily="34" charset="0"/>
              </a:defRPr>
            </a:lvl7pPr>
            <a:lvl8pPr marL="3429000" indent="-228600" eaLnBrk="0" fontAlgn="base" hangingPunct="0">
              <a:spcBef>
                <a:spcPct val="20000"/>
              </a:spcBef>
              <a:spcAft>
                <a:spcPct val="0"/>
              </a:spcAft>
              <a:buChar char="»"/>
              <a:defRPr sz="1600">
                <a:solidFill>
                  <a:schemeClr val="bg1"/>
                </a:solidFill>
                <a:latin typeface="Arial" pitchFamily="34" charset="0"/>
              </a:defRPr>
            </a:lvl8pPr>
            <a:lvl9pPr marL="3886200" indent="-228600" eaLnBrk="0" fontAlgn="base" hangingPunct="0">
              <a:spcBef>
                <a:spcPct val="20000"/>
              </a:spcBef>
              <a:spcAft>
                <a:spcPct val="0"/>
              </a:spcAft>
              <a:buChar char="»"/>
              <a:defRPr sz="1600">
                <a:solidFill>
                  <a:schemeClr val="bg1"/>
                </a:solidFill>
                <a:latin typeface="Arial" pitchFamily="34" charset="0"/>
              </a:defRPr>
            </a:lvl9pPr>
          </a:lstStyle>
          <a:p>
            <a:pPr>
              <a:spcBef>
                <a:spcPct val="0"/>
              </a:spcBef>
              <a:buFontTx/>
              <a:buNone/>
            </a:pPr>
            <a:fld id="{ACCF68CC-9F51-4666-A5EE-000E1913821A}" type="slidenum">
              <a:rPr lang="en-GB" altLang="en-US" sz="1200">
                <a:solidFill>
                  <a:srgbClr val="005BAB"/>
                </a:solidFill>
                <a:latin typeface="Verdana" pitchFamily="34" charset="0"/>
              </a:rPr>
              <a:pPr>
                <a:spcBef>
                  <a:spcPct val="0"/>
                </a:spcBef>
                <a:buFontTx/>
                <a:buNone/>
              </a:pPr>
              <a:t>12</a:t>
            </a:fld>
            <a:endParaRPr lang="en-GB" altLang="en-US" sz="1200">
              <a:solidFill>
                <a:srgbClr val="005BAB"/>
              </a:solidFill>
              <a:latin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899592" y="2924944"/>
            <a:ext cx="6705600" cy="990600"/>
          </a:xfrm>
        </p:spPr>
        <p:txBody>
          <a:bodyPr/>
          <a:lstStyle/>
          <a:p>
            <a:pPr algn="ctr"/>
            <a:r>
              <a:rPr lang="en-ZA" altLang="en-US" sz="3600" dirty="0" smtClean="0">
                <a:solidFill>
                  <a:srgbClr val="FFFF00"/>
                </a:solidFill>
                <a:latin typeface="Rockwell" pitchFamily="18" charset="0"/>
              </a:rPr>
              <a:t>THANK YOU</a:t>
            </a:r>
            <a:br>
              <a:rPr lang="en-ZA" altLang="en-US" sz="3600" dirty="0" smtClean="0">
                <a:solidFill>
                  <a:srgbClr val="FFFF00"/>
                </a:solidFill>
                <a:latin typeface="Rockwell" pitchFamily="18" charset="0"/>
              </a:rPr>
            </a:br>
            <a:r>
              <a:rPr lang="en-ZA" altLang="en-US" sz="3600" dirty="0" smtClean="0">
                <a:solidFill>
                  <a:srgbClr val="FFFF00"/>
                </a:solidFill>
                <a:latin typeface="Rockwell" pitchFamily="18" charset="0"/>
              </a:rPr>
              <a:t/>
            </a:r>
            <a:br>
              <a:rPr lang="en-ZA" altLang="en-US" sz="3600" dirty="0" smtClean="0">
                <a:solidFill>
                  <a:srgbClr val="FFFF00"/>
                </a:solidFill>
                <a:latin typeface="Rockwell" pitchFamily="18" charset="0"/>
              </a:rPr>
            </a:br>
            <a:endParaRPr lang="en-ZA" altLang="en-US" sz="3600" dirty="0" smtClean="0">
              <a:solidFill>
                <a:srgbClr val="FFFF00"/>
              </a:solidFill>
              <a:latin typeface="Rockwell" pitchFamily="18" charset="0"/>
            </a:endParaRPr>
          </a:p>
        </p:txBody>
      </p:sp>
      <p:sp>
        <p:nvSpPr>
          <p:cNvPr id="3686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bg1"/>
                </a:solidFill>
                <a:latin typeface="Arial" pitchFamily="34" charset="0"/>
              </a:defRPr>
            </a:lvl1pPr>
            <a:lvl2pPr marL="742950" indent="-285750">
              <a:spcBef>
                <a:spcPct val="20000"/>
              </a:spcBef>
              <a:buChar char="–"/>
              <a:defRPr sz="1600">
                <a:solidFill>
                  <a:schemeClr val="bg1"/>
                </a:solidFill>
                <a:latin typeface="Arial" pitchFamily="34" charset="0"/>
              </a:defRPr>
            </a:lvl2pPr>
            <a:lvl3pPr marL="1143000" indent="-228600">
              <a:spcBef>
                <a:spcPct val="20000"/>
              </a:spcBef>
              <a:buChar char="•"/>
              <a:defRPr sz="1600">
                <a:solidFill>
                  <a:schemeClr val="bg1"/>
                </a:solidFill>
                <a:latin typeface="Arial" pitchFamily="34" charset="0"/>
              </a:defRPr>
            </a:lvl3pPr>
            <a:lvl4pPr marL="1600200" indent="-228600">
              <a:spcBef>
                <a:spcPct val="20000"/>
              </a:spcBef>
              <a:buChar char="–"/>
              <a:defRPr sz="1600">
                <a:solidFill>
                  <a:schemeClr val="bg1"/>
                </a:solidFill>
                <a:latin typeface="Arial" pitchFamily="34" charset="0"/>
              </a:defRPr>
            </a:lvl4pPr>
            <a:lvl5pPr marL="2057400" indent="-228600">
              <a:spcBef>
                <a:spcPct val="20000"/>
              </a:spcBef>
              <a:buChar char="»"/>
              <a:defRPr sz="1600">
                <a:solidFill>
                  <a:schemeClr val="bg1"/>
                </a:solidFill>
                <a:latin typeface="Arial" pitchFamily="34" charset="0"/>
              </a:defRPr>
            </a:lvl5pPr>
            <a:lvl6pPr marL="2514600" indent="-228600" eaLnBrk="0" fontAlgn="base" hangingPunct="0">
              <a:spcBef>
                <a:spcPct val="20000"/>
              </a:spcBef>
              <a:spcAft>
                <a:spcPct val="0"/>
              </a:spcAft>
              <a:buChar char="»"/>
              <a:defRPr sz="1600">
                <a:solidFill>
                  <a:schemeClr val="bg1"/>
                </a:solidFill>
                <a:latin typeface="Arial" pitchFamily="34" charset="0"/>
              </a:defRPr>
            </a:lvl6pPr>
            <a:lvl7pPr marL="2971800" indent="-228600" eaLnBrk="0" fontAlgn="base" hangingPunct="0">
              <a:spcBef>
                <a:spcPct val="20000"/>
              </a:spcBef>
              <a:spcAft>
                <a:spcPct val="0"/>
              </a:spcAft>
              <a:buChar char="»"/>
              <a:defRPr sz="1600">
                <a:solidFill>
                  <a:schemeClr val="bg1"/>
                </a:solidFill>
                <a:latin typeface="Arial" pitchFamily="34" charset="0"/>
              </a:defRPr>
            </a:lvl7pPr>
            <a:lvl8pPr marL="3429000" indent="-228600" eaLnBrk="0" fontAlgn="base" hangingPunct="0">
              <a:spcBef>
                <a:spcPct val="20000"/>
              </a:spcBef>
              <a:spcAft>
                <a:spcPct val="0"/>
              </a:spcAft>
              <a:buChar char="»"/>
              <a:defRPr sz="1600">
                <a:solidFill>
                  <a:schemeClr val="bg1"/>
                </a:solidFill>
                <a:latin typeface="Arial" pitchFamily="34" charset="0"/>
              </a:defRPr>
            </a:lvl8pPr>
            <a:lvl9pPr marL="3886200" indent="-228600" eaLnBrk="0" fontAlgn="base" hangingPunct="0">
              <a:spcBef>
                <a:spcPct val="20000"/>
              </a:spcBef>
              <a:spcAft>
                <a:spcPct val="0"/>
              </a:spcAft>
              <a:buChar char="»"/>
              <a:defRPr sz="1600">
                <a:solidFill>
                  <a:schemeClr val="bg1"/>
                </a:solidFill>
                <a:latin typeface="Arial" pitchFamily="34" charset="0"/>
              </a:defRPr>
            </a:lvl9pPr>
          </a:lstStyle>
          <a:p>
            <a:pPr>
              <a:spcBef>
                <a:spcPct val="0"/>
              </a:spcBef>
              <a:buFontTx/>
              <a:buNone/>
            </a:pPr>
            <a:fld id="{77C2156B-1C0B-4AEA-A671-7A8D343C00B2}" type="slidenum">
              <a:rPr lang="en-GB" altLang="en-US" sz="1200">
                <a:solidFill>
                  <a:srgbClr val="005BAB"/>
                </a:solidFill>
                <a:latin typeface="Verdana" pitchFamily="34" charset="0"/>
              </a:rPr>
              <a:pPr>
                <a:spcBef>
                  <a:spcPct val="0"/>
                </a:spcBef>
                <a:buFontTx/>
                <a:buNone/>
              </a:pPr>
              <a:t>13</a:t>
            </a:fld>
            <a:endParaRPr lang="en-GB" altLang="en-US" sz="1200">
              <a:solidFill>
                <a:srgbClr val="005BAB"/>
              </a:solidFill>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24731" y="0"/>
            <a:ext cx="6705600" cy="990600"/>
          </a:xfrm>
        </p:spPr>
        <p:txBody>
          <a:bodyPr/>
          <a:lstStyle/>
          <a:p>
            <a:pPr algn="ctr" eaLnBrk="1" hangingPunct="1"/>
            <a:r>
              <a:rPr lang="en-ZA" altLang="en-US" sz="3200" dirty="0" smtClean="0">
                <a:solidFill>
                  <a:srgbClr val="FFFF00"/>
                </a:solidFill>
                <a:latin typeface="Rockwell" pitchFamily="18" charset="0"/>
              </a:rPr>
              <a:t>Rationale for the study</a:t>
            </a:r>
          </a:p>
        </p:txBody>
      </p:sp>
      <p:sp>
        <p:nvSpPr>
          <p:cNvPr id="18435" name="Rectangle 2"/>
          <p:cNvSpPr>
            <a:spLocks noChangeArrowheads="1"/>
          </p:cNvSpPr>
          <p:nvPr/>
        </p:nvSpPr>
        <p:spPr bwMode="auto">
          <a:xfrm>
            <a:off x="611187" y="1124744"/>
            <a:ext cx="7532687" cy="477053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600">
                <a:solidFill>
                  <a:schemeClr val="bg1"/>
                </a:solidFill>
                <a:latin typeface="Arial" pitchFamily="34" charset="0"/>
              </a:defRPr>
            </a:lvl1pPr>
            <a:lvl2pPr marL="742950" indent="-285750">
              <a:spcBef>
                <a:spcPct val="20000"/>
              </a:spcBef>
              <a:buChar char="–"/>
              <a:defRPr sz="1600">
                <a:solidFill>
                  <a:schemeClr val="bg1"/>
                </a:solidFill>
                <a:latin typeface="Arial" pitchFamily="34" charset="0"/>
              </a:defRPr>
            </a:lvl2pPr>
            <a:lvl3pPr marL="1143000" indent="-228600">
              <a:spcBef>
                <a:spcPct val="20000"/>
              </a:spcBef>
              <a:buChar char="•"/>
              <a:defRPr sz="1600">
                <a:solidFill>
                  <a:schemeClr val="bg1"/>
                </a:solidFill>
                <a:latin typeface="Arial" pitchFamily="34" charset="0"/>
              </a:defRPr>
            </a:lvl3pPr>
            <a:lvl4pPr marL="1600200" indent="-228600">
              <a:spcBef>
                <a:spcPct val="20000"/>
              </a:spcBef>
              <a:buChar char="–"/>
              <a:defRPr sz="1600">
                <a:solidFill>
                  <a:schemeClr val="bg1"/>
                </a:solidFill>
                <a:latin typeface="Arial" pitchFamily="34" charset="0"/>
              </a:defRPr>
            </a:lvl4pPr>
            <a:lvl5pPr marL="2057400" indent="-228600">
              <a:spcBef>
                <a:spcPct val="20000"/>
              </a:spcBef>
              <a:buChar char="»"/>
              <a:defRPr sz="1600">
                <a:solidFill>
                  <a:schemeClr val="bg1"/>
                </a:solidFill>
                <a:latin typeface="Arial" pitchFamily="34" charset="0"/>
              </a:defRPr>
            </a:lvl5pPr>
            <a:lvl6pPr marL="2514600" indent="-228600" eaLnBrk="0" fontAlgn="base" hangingPunct="0">
              <a:spcBef>
                <a:spcPct val="20000"/>
              </a:spcBef>
              <a:spcAft>
                <a:spcPct val="0"/>
              </a:spcAft>
              <a:buChar char="»"/>
              <a:defRPr sz="1600">
                <a:solidFill>
                  <a:schemeClr val="bg1"/>
                </a:solidFill>
                <a:latin typeface="Arial" pitchFamily="34" charset="0"/>
              </a:defRPr>
            </a:lvl6pPr>
            <a:lvl7pPr marL="2971800" indent="-228600" eaLnBrk="0" fontAlgn="base" hangingPunct="0">
              <a:spcBef>
                <a:spcPct val="20000"/>
              </a:spcBef>
              <a:spcAft>
                <a:spcPct val="0"/>
              </a:spcAft>
              <a:buChar char="»"/>
              <a:defRPr sz="1600">
                <a:solidFill>
                  <a:schemeClr val="bg1"/>
                </a:solidFill>
                <a:latin typeface="Arial" pitchFamily="34" charset="0"/>
              </a:defRPr>
            </a:lvl7pPr>
            <a:lvl8pPr marL="3429000" indent="-228600" eaLnBrk="0" fontAlgn="base" hangingPunct="0">
              <a:spcBef>
                <a:spcPct val="20000"/>
              </a:spcBef>
              <a:spcAft>
                <a:spcPct val="0"/>
              </a:spcAft>
              <a:buChar char="»"/>
              <a:defRPr sz="1600">
                <a:solidFill>
                  <a:schemeClr val="bg1"/>
                </a:solidFill>
                <a:latin typeface="Arial" pitchFamily="34" charset="0"/>
              </a:defRPr>
            </a:lvl8pPr>
            <a:lvl9pPr marL="3886200" indent="-228600" eaLnBrk="0" fontAlgn="base" hangingPunct="0">
              <a:spcBef>
                <a:spcPct val="20000"/>
              </a:spcBef>
              <a:spcAft>
                <a:spcPct val="0"/>
              </a:spcAft>
              <a:buChar char="»"/>
              <a:defRPr sz="1600">
                <a:solidFill>
                  <a:schemeClr val="bg1"/>
                </a:solidFill>
                <a:latin typeface="Arial" pitchFamily="34" charset="0"/>
              </a:defRPr>
            </a:lvl9pPr>
          </a:lstStyle>
          <a:p>
            <a:pPr>
              <a:buNone/>
            </a:pPr>
            <a:r>
              <a:rPr lang="en-ZA" sz="2000" dirty="0" smtClean="0">
                <a:latin typeface="Rockwell" panose="02060603020205020403" pitchFamily="18" charset="0"/>
              </a:rPr>
              <a:t>Investment in tourism projects requires:</a:t>
            </a:r>
          </a:p>
          <a:p>
            <a:pPr marL="285750" indent="-285750"/>
            <a:r>
              <a:rPr lang="en-ZA" sz="2000" dirty="0" smtClean="0">
                <a:latin typeface="Rockwell" panose="02060603020205020403" pitchFamily="18" charset="0"/>
              </a:rPr>
              <a:t>understanding tourist needs (demand)</a:t>
            </a:r>
          </a:p>
          <a:p>
            <a:pPr marL="285750" indent="-285750"/>
            <a:r>
              <a:rPr lang="en-ZA" sz="2000" dirty="0" smtClean="0">
                <a:latin typeface="Rockwell" panose="02060603020205020403" pitchFamily="18" charset="0"/>
              </a:rPr>
              <a:t>how to meet these needs(supply)</a:t>
            </a:r>
            <a:endParaRPr lang="en-ZA" sz="2000" dirty="0">
              <a:latin typeface="Rockwell" panose="02060603020205020403" pitchFamily="18" charset="0"/>
            </a:endParaRPr>
          </a:p>
          <a:p>
            <a:pPr>
              <a:buNone/>
            </a:pPr>
            <a:endParaRPr lang="en-ZA" sz="2000" dirty="0" smtClean="0">
              <a:latin typeface="Rockwell" panose="02060603020205020403" pitchFamily="18" charset="0"/>
            </a:endParaRPr>
          </a:p>
          <a:p>
            <a:pPr>
              <a:buNone/>
            </a:pPr>
            <a:r>
              <a:rPr lang="en-ZA" sz="2000" dirty="0" smtClean="0">
                <a:latin typeface="Rockwell" panose="02060603020205020403" pitchFamily="18" charset="0"/>
              </a:rPr>
              <a:t>Market </a:t>
            </a:r>
            <a:r>
              <a:rPr lang="en-ZA" sz="2000" dirty="0">
                <a:latin typeface="Rockwell" panose="02060603020205020403" pitchFamily="18" charset="0"/>
              </a:rPr>
              <a:t>analysis should be the starting point to inform </a:t>
            </a:r>
            <a:endParaRPr lang="en-ZA" sz="2000" dirty="0" smtClean="0">
              <a:latin typeface="Rockwell" panose="02060603020205020403" pitchFamily="18" charset="0"/>
            </a:endParaRPr>
          </a:p>
          <a:p>
            <a:pPr marL="285750" indent="-285750"/>
            <a:r>
              <a:rPr lang="en-ZA" sz="2000" dirty="0" smtClean="0">
                <a:latin typeface="Rockwell" panose="02060603020205020403" pitchFamily="18" charset="0"/>
              </a:rPr>
              <a:t>product development</a:t>
            </a:r>
            <a:r>
              <a:rPr lang="en-ZA" sz="2000" dirty="0">
                <a:latin typeface="Rockwell" panose="02060603020205020403" pitchFamily="18" charset="0"/>
              </a:rPr>
              <a:t>, </a:t>
            </a:r>
            <a:endParaRPr lang="en-ZA" sz="2000" dirty="0" smtClean="0">
              <a:latin typeface="Rockwell" panose="02060603020205020403" pitchFamily="18" charset="0"/>
            </a:endParaRPr>
          </a:p>
          <a:p>
            <a:pPr marL="285750" indent="-285750"/>
            <a:r>
              <a:rPr lang="en-ZA" sz="2000" dirty="0" smtClean="0">
                <a:latin typeface="Rockwell" panose="02060603020205020403" pitchFamily="18" charset="0"/>
              </a:rPr>
              <a:t>infrastructure </a:t>
            </a:r>
            <a:r>
              <a:rPr lang="en-ZA" sz="2000" dirty="0">
                <a:latin typeface="Rockwell" panose="02060603020205020403" pitchFamily="18" charset="0"/>
              </a:rPr>
              <a:t>development </a:t>
            </a:r>
            <a:endParaRPr lang="en-ZA" sz="2000" dirty="0" smtClean="0">
              <a:latin typeface="Rockwell" panose="02060603020205020403" pitchFamily="18" charset="0"/>
            </a:endParaRPr>
          </a:p>
          <a:p>
            <a:pPr marL="285750" indent="-285750"/>
            <a:r>
              <a:rPr lang="en-ZA" sz="2000" dirty="0" smtClean="0">
                <a:latin typeface="Rockwell" panose="02060603020205020403" pitchFamily="18" charset="0"/>
              </a:rPr>
              <a:t>investment </a:t>
            </a:r>
            <a:r>
              <a:rPr lang="en-ZA" sz="2000" dirty="0">
                <a:latin typeface="Rockwell" panose="02060603020205020403" pitchFamily="18" charset="0"/>
              </a:rPr>
              <a:t>facilitation. </a:t>
            </a:r>
            <a:endParaRPr lang="en-ZA" sz="2000" dirty="0" smtClean="0">
              <a:latin typeface="Rockwell" panose="02060603020205020403" pitchFamily="18" charset="0"/>
            </a:endParaRPr>
          </a:p>
          <a:p>
            <a:pPr marL="285750" indent="-285750"/>
            <a:endParaRPr lang="en-ZA" sz="2000" dirty="0" smtClean="0">
              <a:latin typeface="Rockwell" panose="02060603020205020403" pitchFamily="18" charset="0"/>
            </a:endParaRPr>
          </a:p>
          <a:p>
            <a:pPr>
              <a:buNone/>
            </a:pPr>
            <a:r>
              <a:rPr lang="en-ZA" sz="2000" dirty="0" smtClean="0">
                <a:latin typeface="Rockwell" panose="02060603020205020403" pitchFamily="18" charset="0"/>
              </a:rPr>
              <a:t>Too many projects lack a rigorous market analysis </a:t>
            </a:r>
          </a:p>
          <a:p>
            <a:pPr marL="285750" indent="-285750"/>
            <a:r>
              <a:rPr lang="en-ZA" sz="2000" dirty="0">
                <a:latin typeface="Rockwell" panose="02060603020205020403" pitchFamily="18" charset="0"/>
              </a:rPr>
              <a:t>w</a:t>
            </a:r>
            <a:r>
              <a:rPr lang="en-ZA" sz="2000" dirty="0" smtClean="0">
                <a:latin typeface="Rockwell" panose="02060603020205020403" pitchFamily="18" charset="0"/>
              </a:rPr>
              <a:t>hen considering the feasibility of a project </a:t>
            </a:r>
          </a:p>
          <a:p>
            <a:pPr marL="285750" indent="-285750"/>
            <a:r>
              <a:rPr lang="en-ZA" sz="2000" dirty="0" smtClean="0">
                <a:latin typeface="Rockwell" panose="02060603020205020403" pitchFamily="18" charset="0"/>
              </a:rPr>
              <a:t>in the submissions of the project for funding from both private and public funding bodies</a:t>
            </a:r>
            <a:endParaRPr lang="en-ZA" sz="2000" dirty="0">
              <a:latin typeface="Rockwell" panose="020606030202050204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25525" y="260350"/>
            <a:ext cx="6705600" cy="990600"/>
          </a:xfrm>
        </p:spPr>
        <p:txBody>
          <a:bodyPr/>
          <a:lstStyle/>
          <a:p>
            <a:pPr algn="ctr" eaLnBrk="1" hangingPunct="1"/>
            <a:r>
              <a:rPr lang="en-ZA" altLang="en-US" sz="3200" smtClean="0">
                <a:solidFill>
                  <a:srgbClr val="FFFF00"/>
                </a:solidFill>
                <a:latin typeface="Rockwell" pitchFamily="18" charset="0"/>
              </a:rPr>
              <a:t>Overall aim of the study</a:t>
            </a:r>
          </a:p>
        </p:txBody>
      </p:sp>
      <p:sp>
        <p:nvSpPr>
          <p:cNvPr id="18435" name="Rectangle 2"/>
          <p:cNvSpPr>
            <a:spLocks noChangeArrowheads="1"/>
          </p:cNvSpPr>
          <p:nvPr/>
        </p:nvSpPr>
        <p:spPr bwMode="auto">
          <a:xfrm>
            <a:off x="611188" y="1628775"/>
            <a:ext cx="7532687" cy="362585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600">
                <a:solidFill>
                  <a:schemeClr val="bg1"/>
                </a:solidFill>
                <a:latin typeface="Arial" pitchFamily="34" charset="0"/>
              </a:defRPr>
            </a:lvl1pPr>
            <a:lvl2pPr marL="742950" indent="-285750">
              <a:spcBef>
                <a:spcPct val="20000"/>
              </a:spcBef>
              <a:buChar char="–"/>
              <a:defRPr sz="1600">
                <a:solidFill>
                  <a:schemeClr val="bg1"/>
                </a:solidFill>
                <a:latin typeface="Arial" pitchFamily="34" charset="0"/>
              </a:defRPr>
            </a:lvl2pPr>
            <a:lvl3pPr marL="1143000" indent="-228600">
              <a:spcBef>
                <a:spcPct val="20000"/>
              </a:spcBef>
              <a:buChar char="•"/>
              <a:defRPr sz="1600">
                <a:solidFill>
                  <a:schemeClr val="bg1"/>
                </a:solidFill>
                <a:latin typeface="Arial" pitchFamily="34" charset="0"/>
              </a:defRPr>
            </a:lvl3pPr>
            <a:lvl4pPr marL="1600200" indent="-228600">
              <a:spcBef>
                <a:spcPct val="20000"/>
              </a:spcBef>
              <a:buChar char="–"/>
              <a:defRPr sz="1600">
                <a:solidFill>
                  <a:schemeClr val="bg1"/>
                </a:solidFill>
                <a:latin typeface="Arial" pitchFamily="34" charset="0"/>
              </a:defRPr>
            </a:lvl4pPr>
            <a:lvl5pPr marL="2057400" indent="-228600">
              <a:spcBef>
                <a:spcPct val="20000"/>
              </a:spcBef>
              <a:buChar char="»"/>
              <a:defRPr sz="1600">
                <a:solidFill>
                  <a:schemeClr val="bg1"/>
                </a:solidFill>
                <a:latin typeface="Arial" pitchFamily="34" charset="0"/>
              </a:defRPr>
            </a:lvl5pPr>
            <a:lvl6pPr marL="2514600" indent="-228600" eaLnBrk="0" fontAlgn="base" hangingPunct="0">
              <a:spcBef>
                <a:spcPct val="20000"/>
              </a:spcBef>
              <a:spcAft>
                <a:spcPct val="0"/>
              </a:spcAft>
              <a:buChar char="»"/>
              <a:defRPr sz="1600">
                <a:solidFill>
                  <a:schemeClr val="bg1"/>
                </a:solidFill>
                <a:latin typeface="Arial" pitchFamily="34" charset="0"/>
              </a:defRPr>
            </a:lvl6pPr>
            <a:lvl7pPr marL="2971800" indent="-228600" eaLnBrk="0" fontAlgn="base" hangingPunct="0">
              <a:spcBef>
                <a:spcPct val="20000"/>
              </a:spcBef>
              <a:spcAft>
                <a:spcPct val="0"/>
              </a:spcAft>
              <a:buChar char="»"/>
              <a:defRPr sz="1600">
                <a:solidFill>
                  <a:schemeClr val="bg1"/>
                </a:solidFill>
                <a:latin typeface="Arial" pitchFamily="34" charset="0"/>
              </a:defRPr>
            </a:lvl7pPr>
            <a:lvl8pPr marL="3429000" indent="-228600" eaLnBrk="0" fontAlgn="base" hangingPunct="0">
              <a:spcBef>
                <a:spcPct val="20000"/>
              </a:spcBef>
              <a:spcAft>
                <a:spcPct val="0"/>
              </a:spcAft>
              <a:buChar char="»"/>
              <a:defRPr sz="1600">
                <a:solidFill>
                  <a:schemeClr val="bg1"/>
                </a:solidFill>
                <a:latin typeface="Arial" pitchFamily="34" charset="0"/>
              </a:defRPr>
            </a:lvl8pPr>
            <a:lvl9pPr marL="3886200" indent="-228600" eaLnBrk="0" fontAlgn="base" hangingPunct="0">
              <a:spcBef>
                <a:spcPct val="20000"/>
              </a:spcBef>
              <a:spcAft>
                <a:spcPct val="0"/>
              </a:spcAft>
              <a:buChar char="»"/>
              <a:defRPr sz="1600">
                <a:solidFill>
                  <a:schemeClr val="bg1"/>
                </a:solidFill>
                <a:latin typeface="Arial" pitchFamily="34" charset="0"/>
              </a:defRPr>
            </a:lvl9pPr>
          </a:lstStyle>
          <a:p>
            <a:pPr algn="ctr">
              <a:buFontTx/>
              <a:buNone/>
            </a:pPr>
            <a:r>
              <a:rPr lang="en-GB" altLang="en-US" sz="2800" dirty="0">
                <a:latin typeface="Rockwell" pitchFamily="18" charset="0"/>
              </a:rPr>
              <a:t>To develop a market analysis framework that can be used by different tourism stakeholders to inform product development, infrastructure development and investment facilitation with particular reference to the local level. </a:t>
            </a:r>
          </a:p>
          <a:p>
            <a:pPr algn="ctr">
              <a:buFontTx/>
              <a:buNone/>
            </a:pPr>
            <a:r>
              <a:rPr lang="en-GB" altLang="en-US" sz="2800" dirty="0">
                <a:latin typeface="Rockwell" pitchFamily="18" charset="0"/>
              </a:rPr>
              <a:t>The framework should address both the supply and demand sides. </a:t>
            </a:r>
            <a:endParaRPr lang="en-ZA" altLang="en-US" sz="2800" dirty="0">
              <a:latin typeface="Rockwell" pitchFamily="18" charset="0"/>
            </a:endParaRPr>
          </a:p>
        </p:txBody>
      </p:sp>
    </p:spTree>
    <p:extLst>
      <p:ext uri="{BB962C8B-B14F-4D97-AF65-F5344CB8AC3E}">
        <p14:creationId xmlns:p14="http://schemas.microsoft.com/office/powerpoint/2010/main" val="2747216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ZA" altLang="en-US" b="0" smtClean="0">
                <a:latin typeface="Rockwell" pitchFamily="18" charset="0"/>
              </a:rPr>
              <a:t>. </a:t>
            </a:r>
          </a:p>
        </p:txBody>
      </p:sp>
      <p:sp>
        <p:nvSpPr>
          <p:cNvPr id="4" name="Content Placeholder 3"/>
          <p:cNvSpPr>
            <a:spLocks noGrp="1"/>
          </p:cNvSpPr>
          <p:nvPr>
            <p:ph idx="1"/>
          </p:nvPr>
        </p:nvSpPr>
        <p:spPr>
          <a:xfrm>
            <a:off x="685800" y="188640"/>
            <a:ext cx="7162800" cy="4648200"/>
          </a:xfrm>
        </p:spPr>
        <p:txBody>
          <a:bodyPr/>
          <a:lstStyle/>
          <a:p>
            <a:pPr marL="0" indent="0">
              <a:buFontTx/>
              <a:buNone/>
              <a:defRPr/>
            </a:pPr>
            <a:r>
              <a:rPr lang="en-ZA" sz="2400" dirty="0" smtClean="0">
                <a:latin typeface="Rockwell" panose="02060603020205020403" pitchFamily="18" charset="0"/>
              </a:rPr>
              <a:t>The Framework should:</a:t>
            </a:r>
            <a:br>
              <a:rPr lang="en-ZA" sz="2400" dirty="0" smtClean="0">
                <a:latin typeface="Rockwell" panose="02060603020205020403" pitchFamily="18" charset="0"/>
              </a:rPr>
            </a:br>
            <a:r>
              <a:rPr lang="en-ZA" dirty="0" smtClean="0">
                <a:latin typeface="Rockwell" panose="02060603020205020403" pitchFamily="18" charset="0"/>
              </a:rPr>
              <a:t> </a:t>
            </a:r>
          </a:p>
          <a:p>
            <a:pPr>
              <a:defRPr/>
            </a:pPr>
            <a:r>
              <a:rPr lang="en-ZA" sz="2000" dirty="0" smtClean="0">
                <a:latin typeface="Rockwell" panose="02060603020205020403" pitchFamily="18" charset="0"/>
              </a:rPr>
              <a:t>assist entrepreneurs/communities/municipalities </a:t>
            </a:r>
            <a:r>
              <a:rPr lang="en-ZA" sz="2000" i="1" dirty="0" smtClean="0">
                <a:latin typeface="Rockwell" panose="02060603020205020403" pitchFamily="18" charset="0"/>
              </a:rPr>
              <a:t>etc. </a:t>
            </a:r>
            <a:r>
              <a:rPr lang="en-ZA" sz="2000" dirty="0" smtClean="0">
                <a:latin typeface="Rockwell" panose="02060603020205020403" pitchFamily="18" charset="0"/>
              </a:rPr>
              <a:t>to determine the market feasibility of a potential tourism product/project </a:t>
            </a:r>
          </a:p>
          <a:p>
            <a:pPr>
              <a:defRPr/>
            </a:pPr>
            <a:endParaRPr lang="en-ZA" sz="2000" dirty="0">
              <a:latin typeface="Rockwell" panose="02060603020205020403" pitchFamily="18" charset="0"/>
            </a:endParaRPr>
          </a:p>
          <a:p>
            <a:pPr>
              <a:defRPr/>
            </a:pPr>
            <a:r>
              <a:rPr lang="en-ZA" sz="2000" dirty="0" smtClean="0">
                <a:latin typeface="Rockwell" panose="02060603020205020403" pitchFamily="18" charset="0"/>
              </a:rPr>
              <a:t>Provide an understanding of the types of data and information required to assess the market feasibility</a:t>
            </a:r>
          </a:p>
          <a:p>
            <a:pPr>
              <a:defRPr/>
            </a:pPr>
            <a:endParaRPr lang="en-ZA" sz="2000" dirty="0" smtClean="0">
              <a:latin typeface="Rockwell" panose="02060603020205020403" pitchFamily="18" charset="0"/>
            </a:endParaRPr>
          </a:p>
          <a:p>
            <a:pPr>
              <a:defRPr/>
            </a:pPr>
            <a:r>
              <a:rPr lang="en-ZA" sz="2000" dirty="0" smtClean="0">
                <a:latin typeface="Rockwell" panose="02060603020205020403" pitchFamily="18" charset="0"/>
              </a:rPr>
              <a:t>provide a framework and guidelines for the funding applicant to effectively structure the information and data on the feasibility of the market in the funding application </a:t>
            </a:r>
          </a:p>
          <a:p>
            <a:pPr>
              <a:defRPr/>
            </a:pPr>
            <a:endParaRPr lang="en-ZA" sz="2000" dirty="0">
              <a:latin typeface="Rockwell" panose="02060603020205020403" pitchFamily="18" charset="0"/>
            </a:endParaRPr>
          </a:p>
          <a:p>
            <a:pPr>
              <a:defRPr/>
            </a:pPr>
            <a:r>
              <a:rPr lang="en-ZA" sz="2000" dirty="0" smtClean="0">
                <a:latin typeface="Rockwell" panose="02060603020205020403" pitchFamily="18" charset="0"/>
              </a:rPr>
              <a:t>provide the funding body with an effective tool for evaluating the funding application in terms of the market potential</a:t>
            </a:r>
            <a:endParaRPr lang="en-ZA" sz="2000" dirty="0">
              <a:latin typeface="Rockwell" panose="02060603020205020403" pitchFamily="18" charset="0"/>
            </a:endParaRPr>
          </a:p>
        </p:txBody>
      </p:sp>
      <p:sp>
        <p:nvSpPr>
          <p:cNvPr id="2048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bg1"/>
                </a:solidFill>
                <a:latin typeface="Arial" pitchFamily="34" charset="0"/>
              </a:defRPr>
            </a:lvl1pPr>
            <a:lvl2pPr marL="742950" indent="-285750">
              <a:spcBef>
                <a:spcPct val="20000"/>
              </a:spcBef>
              <a:buChar char="–"/>
              <a:defRPr sz="1600">
                <a:solidFill>
                  <a:schemeClr val="bg1"/>
                </a:solidFill>
                <a:latin typeface="Arial" pitchFamily="34" charset="0"/>
              </a:defRPr>
            </a:lvl2pPr>
            <a:lvl3pPr marL="1143000" indent="-228600">
              <a:spcBef>
                <a:spcPct val="20000"/>
              </a:spcBef>
              <a:buChar char="•"/>
              <a:defRPr sz="1600">
                <a:solidFill>
                  <a:schemeClr val="bg1"/>
                </a:solidFill>
                <a:latin typeface="Arial" pitchFamily="34" charset="0"/>
              </a:defRPr>
            </a:lvl3pPr>
            <a:lvl4pPr marL="1600200" indent="-228600">
              <a:spcBef>
                <a:spcPct val="20000"/>
              </a:spcBef>
              <a:buChar char="–"/>
              <a:defRPr sz="1600">
                <a:solidFill>
                  <a:schemeClr val="bg1"/>
                </a:solidFill>
                <a:latin typeface="Arial" pitchFamily="34" charset="0"/>
              </a:defRPr>
            </a:lvl4pPr>
            <a:lvl5pPr marL="2057400" indent="-228600">
              <a:spcBef>
                <a:spcPct val="20000"/>
              </a:spcBef>
              <a:buChar char="»"/>
              <a:defRPr sz="1600">
                <a:solidFill>
                  <a:schemeClr val="bg1"/>
                </a:solidFill>
                <a:latin typeface="Arial" pitchFamily="34" charset="0"/>
              </a:defRPr>
            </a:lvl5pPr>
            <a:lvl6pPr marL="2514600" indent="-228600" eaLnBrk="0" fontAlgn="base" hangingPunct="0">
              <a:spcBef>
                <a:spcPct val="20000"/>
              </a:spcBef>
              <a:spcAft>
                <a:spcPct val="0"/>
              </a:spcAft>
              <a:buChar char="»"/>
              <a:defRPr sz="1600">
                <a:solidFill>
                  <a:schemeClr val="bg1"/>
                </a:solidFill>
                <a:latin typeface="Arial" pitchFamily="34" charset="0"/>
              </a:defRPr>
            </a:lvl6pPr>
            <a:lvl7pPr marL="2971800" indent="-228600" eaLnBrk="0" fontAlgn="base" hangingPunct="0">
              <a:spcBef>
                <a:spcPct val="20000"/>
              </a:spcBef>
              <a:spcAft>
                <a:spcPct val="0"/>
              </a:spcAft>
              <a:buChar char="»"/>
              <a:defRPr sz="1600">
                <a:solidFill>
                  <a:schemeClr val="bg1"/>
                </a:solidFill>
                <a:latin typeface="Arial" pitchFamily="34" charset="0"/>
              </a:defRPr>
            </a:lvl7pPr>
            <a:lvl8pPr marL="3429000" indent="-228600" eaLnBrk="0" fontAlgn="base" hangingPunct="0">
              <a:spcBef>
                <a:spcPct val="20000"/>
              </a:spcBef>
              <a:spcAft>
                <a:spcPct val="0"/>
              </a:spcAft>
              <a:buChar char="»"/>
              <a:defRPr sz="1600">
                <a:solidFill>
                  <a:schemeClr val="bg1"/>
                </a:solidFill>
                <a:latin typeface="Arial" pitchFamily="34" charset="0"/>
              </a:defRPr>
            </a:lvl8pPr>
            <a:lvl9pPr marL="3886200" indent="-228600" eaLnBrk="0" fontAlgn="base" hangingPunct="0">
              <a:spcBef>
                <a:spcPct val="20000"/>
              </a:spcBef>
              <a:spcAft>
                <a:spcPct val="0"/>
              </a:spcAft>
              <a:buChar char="»"/>
              <a:defRPr sz="1600">
                <a:solidFill>
                  <a:schemeClr val="bg1"/>
                </a:solidFill>
                <a:latin typeface="Arial" pitchFamily="34" charset="0"/>
              </a:defRPr>
            </a:lvl9pPr>
          </a:lstStyle>
          <a:p>
            <a:pPr>
              <a:spcBef>
                <a:spcPct val="0"/>
              </a:spcBef>
              <a:buFontTx/>
              <a:buNone/>
            </a:pPr>
            <a:fld id="{82399AB8-E40E-4FD1-A9DA-A2C892C2BD11}" type="slidenum">
              <a:rPr lang="en-GB" altLang="en-US" sz="1200">
                <a:solidFill>
                  <a:srgbClr val="005BAB"/>
                </a:solidFill>
                <a:latin typeface="Verdana" pitchFamily="34" charset="0"/>
              </a:rPr>
              <a:pPr>
                <a:spcBef>
                  <a:spcPct val="0"/>
                </a:spcBef>
                <a:buFontTx/>
                <a:buNone/>
              </a:pPr>
              <a:t>4</a:t>
            </a:fld>
            <a:endParaRPr lang="en-GB" altLang="en-US" sz="1200">
              <a:solidFill>
                <a:srgbClr val="005BAB"/>
              </a:solidFill>
              <a:latin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bg1"/>
                </a:solidFill>
                <a:latin typeface="Arial" pitchFamily="34" charset="0"/>
              </a:defRPr>
            </a:lvl1pPr>
            <a:lvl2pPr marL="742950" indent="-285750">
              <a:spcBef>
                <a:spcPct val="20000"/>
              </a:spcBef>
              <a:buChar char="–"/>
              <a:defRPr sz="1600">
                <a:solidFill>
                  <a:schemeClr val="bg1"/>
                </a:solidFill>
                <a:latin typeface="Arial" pitchFamily="34" charset="0"/>
              </a:defRPr>
            </a:lvl2pPr>
            <a:lvl3pPr marL="1143000" indent="-228600">
              <a:spcBef>
                <a:spcPct val="20000"/>
              </a:spcBef>
              <a:buChar char="•"/>
              <a:defRPr sz="1600">
                <a:solidFill>
                  <a:schemeClr val="bg1"/>
                </a:solidFill>
                <a:latin typeface="Arial" pitchFamily="34" charset="0"/>
              </a:defRPr>
            </a:lvl3pPr>
            <a:lvl4pPr marL="1600200" indent="-228600">
              <a:spcBef>
                <a:spcPct val="20000"/>
              </a:spcBef>
              <a:buChar char="–"/>
              <a:defRPr sz="1600">
                <a:solidFill>
                  <a:schemeClr val="bg1"/>
                </a:solidFill>
                <a:latin typeface="Arial" pitchFamily="34" charset="0"/>
              </a:defRPr>
            </a:lvl4pPr>
            <a:lvl5pPr marL="2057400" indent="-228600">
              <a:spcBef>
                <a:spcPct val="20000"/>
              </a:spcBef>
              <a:buChar char="»"/>
              <a:defRPr sz="1600">
                <a:solidFill>
                  <a:schemeClr val="bg1"/>
                </a:solidFill>
                <a:latin typeface="Arial" pitchFamily="34" charset="0"/>
              </a:defRPr>
            </a:lvl5pPr>
            <a:lvl6pPr marL="2514600" indent="-228600" eaLnBrk="0" fontAlgn="base" hangingPunct="0">
              <a:spcBef>
                <a:spcPct val="20000"/>
              </a:spcBef>
              <a:spcAft>
                <a:spcPct val="0"/>
              </a:spcAft>
              <a:buChar char="»"/>
              <a:defRPr sz="1600">
                <a:solidFill>
                  <a:schemeClr val="bg1"/>
                </a:solidFill>
                <a:latin typeface="Arial" pitchFamily="34" charset="0"/>
              </a:defRPr>
            </a:lvl6pPr>
            <a:lvl7pPr marL="2971800" indent="-228600" eaLnBrk="0" fontAlgn="base" hangingPunct="0">
              <a:spcBef>
                <a:spcPct val="20000"/>
              </a:spcBef>
              <a:spcAft>
                <a:spcPct val="0"/>
              </a:spcAft>
              <a:buChar char="»"/>
              <a:defRPr sz="1600">
                <a:solidFill>
                  <a:schemeClr val="bg1"/>
                </a:solidFill>
                <a:latin typeface="Arial" pitchFamily="34" charset="0"/>
              </a:defRPr>
            </a:lvl7pPr>
            <a:lvl8pPr marL="3429000" indent="-228600" eaLnBrk="0" fontAlgn="base" hangingPunct="0">
              <a:spcBef>
                <a:spcPct val="20000"/>
              </a:spcBef>
              <a:spcAft>
                <a:spcPct val="0"/>
              </a:spcAft>
              <a:buChar char="»"/>
              <a:defRPr sz="1600">
                <a:solidFill>
                  <a:schemeClr val="bg1"/>
                </a:solidFill>
                <a:latin typeface="Arial" pitchFamily="34" charset="0"/>
              </a:defRPr>
            </a:lvl8pPr>
            <a:lvl9pPr marL="3886200" indent="-228600" eaLnBrk="0" fontAlgn="base" hangingPunct="0">
              <a:spcBef>
                <a:spcPct val="20000"/>
              </a:spcBef>
              <a:spcAft>
                <a:spcPct val="0"/>
              </a:spcAft>
              <a:buChar char="»"/>
              <a:defRPr sz="1600">
                <a:solidFill>
                  <a:schemeClr val="bg1"/>
                </a:solidFill>
                <a:latin typeface="Arial" pitchFamily="34" charset="0"/>
              </a:defRPr>
            </a:lvl9pPr>
          </a:lstStyle>
          <a:p>
            <a:pPr>
              <a:spcBef>
                <a:spcPct val="0"/>
              </a:spcBef>
              <a:buFontTx/>
              <a:buNone/>
            </a:pPr>
            <a:fld id="{6AE19E62-F917-4D5B-BB7F-C5E1DCB46C19}" type="slidenum">
              <a:rPr lang="en-GB" altLang="en-US" sz="1200">
                <a:solidFill>
                  <a:srgbClr val="005BAB"/>
                </a:solidFill>
                <a:latin typeface="Verdana" pitchFamily="34" charset="0"/>
              </a:rPr>
              <a:pPr>
                <a:spcBef>
                  <a:spcPct val="0"/>
                </a:spcBef>
                <a:buFontTx/>
                <a:buNone/>
              </a:pPr>
              <a:t>5</a:t>
            </a:fld>
            <a:endParaRPr lang="en-GB" altLang="en-US" sz="1200">
              <a:solidFill>
                <a:srgbClr val="005BAB"/>
              </a:solidFill>
              <a:latin typeface="Verdana" pitchFamily="34" charset="0"/>
            </a:endParaRPr>
          </a:p>
        </p:txBody>
      </p:sp>
      <p:sp>
        <p:nvSpPr>
          <p:cNvPr id="23555" name="Rectangle 1"/>
          <p:cNvSpPr>
            <a:spLocks noChangeArrowheads="1"/>
          </p:cNvSpPr>
          <p:nvPr/>
        </p:nvSpPr>
        <p:spPr bwMode="auto">
          <a:xfrm>
            <a:off x="2368550" y="0"/>
            <a:ext cx="371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bg1"/>
                </a:solidFill>
                <a:latin typeface="Arial" pitchFamily="34" charset="0"/>
              </a:defRPr>
            </a:lvl1pPr>
            <a:lvl2pPr marL="742950" indent="-285750">
              <a:spcBef>
                <a:spcPct val="20000"/>
              </a:spcBef>
              <a:buChar char="–"/>
              <a:defRPr sz="1600">
                <a:solidFill>
                  <a:schemeClr val="bg1"/>
                </a:solidFill>
                <a:latin typeface="Arial" pitchFamily="34" charset="0"/>
              </a:defRPr>
            </a:lvl2pPr>
            <a:lvl3pPr marL="1143000" indent="-228600">
              <a:spcBef>
                <a:spcPct val="20000"/>
              </a:spcBef>
              <a:buChar char="•"/>
              <a:defRPr sz="1600">
                <a:solidFill>
                  <a:schemeClr val="bg1"/>
                </a:solidFill>
                <a:latin typeface="Arial" pitchFamily="34" charset="0"/>
              </a:defRPr>
            </a:lvl3pPr>
            <a:lvl4pPr marL="1600200" indent="-228600">
              <a:spcBef>
                <a:spcPct val="20000"/>
              </a:spcBef>
              <a:buChar char="–"/>
              <a:defRPr sz="1600">
                <a:solidFill>
                  <a:schemeClr val="bg1"/>
                </a:solidFill>
                <a:latin typeface="Arial" pitchFamily="34" charset="0"/>
              </a:defRPr>
            </a:lvl4pPr>
            <a:lvl5pPr marL="2057400" indent="-228600">
              <a:spcBef>
                <a:spcPct val="20000"/>
              </a:spcBef>
              <a:buChar char="»"/>
              <a:defRPr sz="1600">
                <a:solidFill>
                  <a:schemeClr val="bg1"/>
                </a:solidFill>
                <a:latin typeface="Arial" pitchFamily="34" charset="0"/>
              </a:defRPr>
            </a:lvl5pPr>
            <a:lvl6pPr marL="2514600" indent="-228600" eaLnBrk="0" fontAlgn="base" hangingPunct="0">
              <a:spcBef>
                <a:spcPct val="20000"/>
              </a:spcBef>
              <a:spcAft>
                <a:spcPct val="0"/>
              </a:spcAft>
              <a:buChar char="»"/>
              <a:defRPr sz="1600">
                <a:solidFill>
                  <a:schemeClr val="bg1"/>
                </a:solidFill>
                <a:latin typeface="Arial" pitchFamily="34" charset="0"/>
              </a:defRPr>
            </a:lvl6pPr>
            <a:lvl7pPr marL="2971800" indent="-228600" eaLnBrk="0" fontAlgn="base" hangingPunct="0">
              <a:spcBef>
                <a:spcPct val="20000"/>
              </a:spcBef>
              <a:spcAft>
                <a:spcPct val="0"/>
              </a:spcAft>
              <a:buChar char="»"/>
              <a:defRPr sz="1600">
                <a:solidFill>
                  <a:schemeClr val="bg1"/>
                </a:solidFill>
                <a:latin typeface="Arial" pitchFamily="34" charset="0"/>
              </a:defRPr>
            </a:lvl7pPr>
            <a:lvl8pPr marL="3429000" indent="-228600" eaLnBrk="0" fontAlgn="base" hangingPunct="0">
              <a:spcBef>
                <a:spcPct val="20000"/>
              </a:spcBef>
              <a:spcAft>
                <a:spcPct val="0"/>
              </a:spcAft>
              <a:buChar char="»"/>
              <a:defRPr sz="1600">
                <a:solidFill>
                  <a:schemeClr val="bg1"/>
                </a:solidFill>
                <a:latin typeface="Arial" pitchFamily="34" charset="0"/>
              </a:defRPr>
            </a:lvl8pPr>
            <a:lvl9pPr marL="3886200" indent="-228600" eaLnBrk="0" fontAlgn="base" hangingPunct="0">
              <a:spcBef>
                <a:spcPct val="20000"/>
              </a:spcBef>
              <a:spcAft>
                <a:spcPct val="0"/>
              </a:spcAft>
              <a:buChar char="»"/>
              <a:defRPr sz="1600">
                <a:solidFill>
                  <a:schemeClr val="bg1"/>
                </a:solidFill>
                <a:latin typeface="Arial" pitchFamily="34" charset="0"/>
              </a:defRPr>
            </a:lvl9pPr>
          </a:lstStyle>
          <a:p>
            <a:pPr>
              <a:spcBef>
                <a:spcPct val="0"/>
              </a:spcBef>
              <a:buFontTx/>
              <a:buNone/>
            </a:pPr>
            <a:r>
              <a:rPr lang="en-ZA" altLang="en-US" sz="3200" b="1" dirty="0">
                <a:solidFill>
                  <a:srgbClr val="FFFF00"/>
                </a:solidFill>
                <a:latin typeface="Rockwell" pitchFamily="18" charset="0"/>
              </a:rPr>
              <a:t>Research process</a:t>
            </a:r>
            <a:endParaRPr lang="en-ZA" altLang="en-US" sz="3200" b="1" dirty="0">
              <a:solidFill>
                <a:schemeClr val="tx1"/>
              </a:solidFill>
              <a:latin typeface="Rockwell" pitchFamily="18" charset="0"/>
            </a:endParaRPr>
          </a:p>
        </p:txBody>
      </p:sp>
      <p:sp>
        <p:nvSpPr>
          <p:cNvPr id="24" name="Rectangle 23"/>
          <p:cNvSpPr/>
          <p:nvPr/>
        </p:nvSpPr>
        <p:spPr>
          <a:xfrm>
            <a:off x="525463" y="887413"/>
            <a:ext cx="1773237" cy="1268412"/>
          </a:xfrm>
          <a:prstGeom prst="rect">
            <a:avLst/>
          </a:prstGeom>
          <a:solidFill>
            <a:schemeClr val="bg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schemeClr val="tx1"/>
                </a:solidFill>
                <a:latin typeface="Rockwell" panose="02060603020205020403" pitchFamily="18" charset="0"/>
              </a:rPr>
              <a:t>Literature</a:t>
            </a:r>
            <a:r>
              <a:rPr lang="en-ZA" b="1" dirty="0">
                <a:solidFill>
                  <a:schemeClr val="tx1"/>
                </a:solidFill>
              </a:rPr>
              <a:t> survey</a:t>
            </a:r>
          </a:p>
        </p:txBody>
      </p:sp>
      <p:sp>
        <p:nvSpPr>
          <p:cNvPr id="27" name="Down Arrow 26"/>
          <p:cNvSpPr/>
          <p:nvPr/>
        </p:nvSpPr>
        <p:spPr>
          <a:xfrm>
            <a:off x="1196975" y="2349500"/>
            <a:ext cx="431800" cy="863600"/>
          </a:xfrm>
          <a:prstGeom prst="down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29" name="Rectangle 28"/>
          <p:cNvSpPr/>
          <p:nvPr/>
        </p:nvSpPr>
        <p:spPr>
          <a:xfrm>
            <a:off x="2789238" y="912813"/>
            <a:ext cx="1536700" cy="126841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000" b="1" dirty="0">
                <a:solidFill>
                  <a:schemeClr val="tx1"/>
                </a:solidFill>
              </a:rPr>
              <a:t>Phase 1:</a:t>
            </a:r>
            <a:endParaRPr lang="en-GB" altLang="en-US" sz="1400" dirty="0">
              <a:solidFill>
                <a:schemeClr val="tx1"/>
              </a:solidFill>
              <a:latin typeface="Rockwell" panose="02060603020205020403" pitchFamily="18" charset="0"/>
            </a:endParaRPr>
          </a:p>
          <a:p>
            <a:pPr algn="ctr">
              <a:defRPr/>
            </a:pPr>
            <a:r>
              <a:rPr lang="en-ZA" altLang="en-US" sz="1100" b="1" dirty="0">
                <a:solidFill>
                  <a:schemeClr val="tx1"/>
                </a:solidFill>
                <a:latin typeface="Rockwell" panose="02060603020205020403" pitchFamily="18" charset="0"/>
              </a:rPr>
              <a:t>Current expectations, challenges and gaps in project submissions</a:t>
            </a:r>
            <a:endParaRPr lang="en-ZA" sz="1100" b="1" dirty="0">
              <a:solidFill>
                <a:schemeClr val="tx1"/>
              </a:solidFill>
            </a:endParaRPr>
          </a:p>
        </p:txBody>
      </p:sp>
      <p:sp>
        <p:nvSpPr>
          <p:cNvPr id="30" name="Down Arrow 29"/>
          <p:cNvSpPr/>
          <p:nvPr/>
        </p:nvSpPr>
        <p:spPr>
          <a:xfrm>
            <a:off x="3297238" y="2373313"/>
            <a:ext cx="431800" cy="86360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31" name="Rectangle 30"/>
          <p:cNvSpPr/>
          <p:nvPr/>
        </p:nvSpPr>
        <p:spPr>
          <a:xfrm>
            <a:off x="2627313" y="3538538"/>
            <a:ext cx="1828800" cy="187166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altLang="en-US" sz="2000" dirty="0">
                <a:solidFill>
                  <a:schemeClr val="tx1"/>
                </a:solidFill>
                <a:latin typeface="Rockwell" panose="02060603020205020403" pitchFamily="18" charset="0"/>
              </a:rPr>
              <a:t>Semi-structured</a:t>
            </a:r>
          </a:p>
          <a:p>
            <a:pPr algn="ctr">
              <a:defRPr/>
            </a:pPr>
            <a:r>
              <a:rPr lang="en-ZA" sz="2000" dirty="0">
                <a:solidFill>
                  <a:schemeClr val="tx1"/>
                </a:solidFill>
                <a:latin typeface="Rockwell" panose="02060603020205020403" pitchFamily="18" charset="0"/>
              </a:rPr>
              <a:t>in-depth interviews</a:t>
            </a:r>
          </a:p>
        </p:txBody>
      </p:sp>
      <p:sp>
        <p:nvSpPr>
          <p:cNvPr id="33" name="Rectangle 32"/>
          <p:cNvSpPr/>
          <p:nvPr/>
        </p:nvSpPr>
        <p:spPr>
          <a:xfrm>
            <a:off x="4870450" y="912813"/>
            <a:ext cx="1501775" cy="126841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2000" b="1" dirty="0">
              <a:solidFill>
                <a:schemeClr val="tx1"/>
              </a:solidFill>
            </a:endParaRPr>
          </a:p>
          <a:p>
            <a:pPr algn="ctr">
              <a:defRPr/>
            </a:pPr>
            <a:r>
              <a:rPr lang="en-ZA" sz="2000" b="1" dirty="0">
                <a:solidFill>
                  <a:schemeClr val="tx1"/>
                </a:solidFill>
              </a:rPr>
              <a:t>Phase2:</a:t>
            </a:r>
            <a:endParaRPr lang="en-GB" altLang="en-US" sz="1400" dirty="0">
              <a:solidFill>
                <a:schemeClr val="tx1"/>
              </a:solidFill>
              <a:latin typeface="Rockwell" panose="02060603020205020403" pitchFamily="18" charset="0"/>
            </a:endParaRPr>
          </a:p>
          <a:p>
            <a:pPr algn="ctr">
              <a:defRPr/>
            </a:pPr>
            <a:r>
              <a:rPr lang="en-ZA" altLang="en-US" sz="1100" b="1" dirty="0">
                <a:solidFill>
                  <a:schemeClr val="tx1"/>
                </a:solidFill>
                <a:latin typeface="Rockwell" panose="02060603020205020403" pitchFamily="18" charset="0"/>
              </a:rPr>
              <a:t>Consensus on generic/essential criteria for Market Analysis Framework</a:t>
            </a:r>
            <a:endParaRPr lang="en-ZA" sz="1100" b="1" dirty="0">
              <a:solidFill>
                <a:schemeClr val="tx1"/>
              </a:solidFill>
              <a:latin typeface="Rockwell" panose="02060603020205020403" pitchFamily="18" charset="0"/>
            </a:endParaRPr>
          </a:p>
          <a:p>
            <a:pPr algn="ctr">
              <a:defRPr/>
            </a:pPr>
            <a:endParaRPr lang="en-ZA" sz="2000" b="1" dirty="0">
              <a:solidFill>
                <a:schemeClr val="tx1"/>
              </a:solidFill>
            </a:endParaRPr>
          </a:p>
        </p:txBody>
      </p:sp>
      <p:sp>
        <p:nvSpPr>
          <p:cNvPr id="35" name="Down Arrow 34"/>
          <p:cNvSpPr/>
          <p:nvPr/>
        </p:nvSpPr>
        <p:spPr>
          <a:xfrm>
            <a:off x="5397500" y="2373313"/>
            <a:ext cx="431800" cy="863600"/>
          </a:xfrm>
          <a:prstGeom prst="downArrow">
            <a:avLst/>
          </a:prstGeom>
          <a:solidFill>
            <a:schemeClr val="bg2">
              <a:lumMod val="40000"/>
              <a:lumOff val="6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37" name="Rectangle 36"/>
          <p:cNvSpPr/>
          <p:nvPr/>
        </p:nvSpPr>
        <p:spPr>
          <a:xfrm>
            <a:off x="4705350" y="3538538"/>
            <a:ext cx="1985963" cy="185578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ltLang="en-US" sz="2000" dirty="0">
              <a:solidFill>
                <a:schemeClr val="tx1"/>
              </a:solidFill>
              <a:latin typeface="Rockwell" panose="02060603020205020403" pitchFamily="18" charset="0"/>
            </a:endParaRPr>
          </a:p>
          <a:p>
            <a:pPr algn="ctr">
              <a:defRPr/>
            </a:pPr>
            <a:r>
              <a:rPr lang="en-ZA" altLang="en-US" sz="2000" dirty="0">
                <a:solidFill>
                  <a:schemeClr val="tx1"/>
                </a:solidFill>
                <a:latin typeface="Rockwell" panose="02060603020205020403" pitchFamily="18" charset="0"/>
              </a:rPr>
              <a:t>Delphi Technique</a:t>
            </a:r>
          </a:p>
          <a:p>
            <a:pPr algn="ctr">
              <a:defRPr/>
            </a:pPr>
            <a:endParaRPr lang="en-ZA" sz="2000" dirty="0">
              <a:solidFill>
                <a:schemeClr val="tx1"/>
              </a:solidFill>
              <a:latin typeface="Rockwell" panose="02060603020205020403" pitchFamily="18" charset="0"/>
            </a:endParaRPr>
          </a:p>
        </p:txBody>
      </p:sp>
      <p:sp>
        <p:nvSpPr>
          <p:cNvPr id="42" name="Rectangle 41"/>
          <p:cNvSpPr/>
          <p:nvPr/>
        </p:nvSpPr>
        <p:spPr>
          <a:xfrm>
            <a:off x="6821488" y="906463"/>
            <a:ext cx="2197100" cy="4452937"/>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b="1" dirty="0">
              <a:solidFill>
                <a:schemeClr val="tx1"/>
              </a:solidFill>
              <a:latin typeface="Rockwell" panose="02060603020205020403" pitchFamily="18" charset="0"/>
            </a:endParaRPr>
          </a:p>
          <a:p>
            <a:pPr algn="ctr">
              <a:defRPr/>
            </a:pPr>
            <a:endParaRPr lang="en-ZA" b="1" dirty="0">
              <a:solidFill>
                <a:schemeClr val="tx1"/>
              </a:solidFill>
              <a:latin typeface="Rockwell" panose="02060603020205020403" pitchFamily="18" charset="0"/>
            </a:endParaRPr>
          </a:p>
          <a:p>
            <a:pPr algn="ctr">
              <a:defRPr/>
            </a:pPr>
            <a:endParaRPr lang="en-ZA" b="1" dirty="0">
              <a:solidFill>
                <a:schemeClr val="tx1"/>
              </a:solidFill>
              <a:latin typeface="Rockwell" panose="02060603020205020403" pitchFamily="18" charset="0"/>
            </a:endParaRPr>
          </a:p>
          <a:p>
            <a:pPr algn="ctr">
              <a:defRPr/>
            </a:pPr>
            <a:endParaRPr lang="en-ZA" b="1" dirty="0">
              <a:solidFill>
                <a:schemeClr val="tx1"/>
              </a:solidFill>
              <a:latin typeface="Rockwell" panose="02060603020205020403" pitchFamily="18" charset="0"/>
            </a:endParaRPr>
          </a:p>
          <a:p>
            <a:pPr algn="ctr">
              <a:defRPr/>
            </a:pPr>
            <a:endParaRPr lang="en-ZA" b="1" dirty="0">
              <a:solidFill>
                <a:schemeClr val="tx1"/>
              </a:solidFill>
              <a:latin typeface="Rockwell" panose="02060603020205020403" pitchFamily="18" charset="0"/>
            </a:endParaRPr>
          </a:p>
          <a:p>
            <a:pPr algn="ctr">
              <a:defRPr/>
            </a:pPr>
            <a:endParaRPr lang="en-ZA" b="1" dirty="0">
              <a:solidFill>
                <a:schemeClr val="tx1"/>
              </a:solidFill>
              <a:latin typeface="Rockwell" panose="02060603020205020403" pitchFamily="18" charset="0"/>
            </a:endParaRPr>
          </a:p>
          <a:p>
            <a:pPr algn="ctr">
              <a:defRPr/>
            </a:pPr>
            <a:r>
              <a:rPr lang="en-ZA" b="1" dirty="0">
                <a:solidFill>
                  <a:schemeClr val="tx1"/>
                </a:solidFill>
                <a:latin typeface="Rockwell" panose="02060603020205020403" pitchFamily="18" charset="0"/>
              </a:rPr>
              <a:t>Results:</a:t>
            </a:r>
          </a:p>
          <a:p>
            <a:pPr algn="ctr">
              <a:defRPr/>
            </a:pPr>
            <a:r>
              <a:rPr lang="en-ZA" sz="2000" dirty="0">
                <a:solidFill>
                  <a:schemeClr val="tx1"/>
                </a:solidFill>
                <a:latin typeface="Rockwell" panose="02060603020205020403" pitchFamily="18" charset="0"/>
              </a:rPr>
              <a:t>Product - Market </a:t>
            </a:r>
          </a:p>
          <a:p>
            <a:pPr algn="ctr">
              <a:defRPr/>
            </a:pPr>
            <a:r>
              <a:rPr lang="en-ZA" sz="2000" dirty="0">
                <a:solidFill>
                  <a:schemeClr val="tx1"/>
                </a:solidFill>
                <a:latin typeface="Rockwell" panose="02060603020205020403" pitchFamily="18" charset="0"/>
              </a:rPr>
              <a:t>Match Analysis Framework</a:t>
            </a:r>
            <a:endParaRPr lang="en-ZA" dirty="0">
              <a:latin typeface="Rockwell" panose="02060603020205020403" pitchFamily="18" charset="0"/>
              <a:cs typeface="Geneva"/>
            </a:endParaRPr>
          </a:p>
          <a:p>
            <a:pPr>
              <a:defRPr/>
            </a:pPr>
            <a:endParaRPr lang="en-GB" sz="2000" dirty="0">
              <a:solidFill>
                <a:schemeClr val="tx1"/>
              </a:solidFill>
              <a:latin typeface="Rockwell" panose="02060603020205020403" pitchFamily="18" charset="0"/>
            </a:endParaRPr>
          </a:p>
          <a:p>
            <a:pPr algn="ctr">
              <a:defRPr/>
            </a:pPr>
            <a:r>
              <a:rPr lang="en-GB" sz="2000" dirty="0">
                <a:solidFill>
                  <a:schemeClr val="tx1"/>
                </a:solidFill>
                <a:latin typeface="Rockwell" panose="02060603020205020403" pitchFamily="18" charset="0"/>
              </a:rPr>
              <a:t>Information and data sources for populating the Framework </a:t>
            </a:r>
          </a:p>
          <a:p>
            <a:pPr algn="ctr">
              <a:defRPr/>
            </a:pPr>
            <a:r>
              <a:rPr lang="en-GB" sz="2000" dirty="0">
                <a:solidFill>
                  <a:schemeClr val="tx1"/>
                </a:solidFill>
                <a:latin typeface="Rockwell" panose="02060603020205020403" pitchFamily="18" charset="0"/>
              </a:rPr>
              <a:t>(and existing gaps)</a:t>
            </a:r>
            <a:endParaRPr lang="en-ZA" sz="2000" dirty="0">
              <a:solidFill>
                <a:schemeClr val="tx1"/>
              </a:solidFill>
              <a:latin typeface="Rockwell" panose="02060603020205020403" pitchFamily="18" charset="0"/>
            </a:endParaRPr>
          </a:p>
          <a:p>
            <a:pPr>
              <a:defRPr/>
            </a:pPr>
            <a:endParaRPr lang="en-ZA" dirty="0">
              <a:solidFill>
                <a:schemeClr val="tx1"/>
              </a:solidFill>
              <a:latin typeface="Rockwell" panose="02060603020205020403" pitchFamily="18" charset="0"/>
            </a:endParaRPr>
          </a:p>
          <a:p>
            <a:pPr>
              <a:defRPr/>
            </a:pPr>
            <a:endParaRPr lang="en-ZA" dirty="0">
              <a:solidFill>
                <a:schemeClr val="tx1"/>
              </a:solidFill>
              <a:latin typeface="Rockwell" panose="02060603020205020403" pitchFamily="18" charset="0"/>
            </a:endParaRPr>
          </a:p>
          <a:p>
            <a:pPr>
              <a:defRPr/>
            </a:pPr>
            <a:endParaRPr lang="en-ZA" dirty="0">
              <a:solidFill>
                <a:schemeClr val="tx1"/>
              </a:solidFill>
              <a:latin typeface="Rockwell" panose="02060603020205020403" pitchFamily="18" charset="0"/>
            </a:endParaRPr>
          </a:p>
          <a:p>
            <a:pPr>
              <a:defRPr/>
            </a:pPr>
            <a:endParaRPr lang="en-ZA" dirty="0">
              <a:solidFill>
                <a:schemeClr val="tx1"/>
              </a:solidFill>
              <a:latin typeface="Rockwell" panose="02060603020205020403" pitchFamily="18" charset="0"/>
            </a:endParaRPr>
          </a:p>
          <a:p>
            <a:pPr>
              <a:defRPr/>
            </a:pPr>
            <a:endParaRPr lang="en-ZA" dirty="0">
              <a:solidFill>
                <a:schemeClr val="tx1"/>
              </a:solidFill>
              <a:latin typeface="Rockwell" panose="02060603020205020403" pitchFamily="18" charset="0"/>
            </a:endParaRPr>
          </a:p>
          <a:p>
            <a:pPr>
              <a:defRPr/>
            </a:pPr>
            <a:endParaRPr lang="en-ZA" dirty="0">
              <a:solidFill>
                <a:prstClr val="white"/>
              </a:solidFill>
              <a:latin typeface="Rockwell" panose="02060603020205020403" pitchFamily="18" charset="0"/>
            </a:endParaRPr>
          </a:p>
        </p:txBody>
      </p:sp>
      <p:cxnSp>
        <p:nvCxnSpPr>
          <p:cNvPr id="49" name="Straight Arrow Connector 48"/>
          <p:cNvCxnSpPr/>
          <p:nvPr/>
        </p:nvCxnSpPr>
        <p:spPr>
          <a:xfrm>
            <a:off x="5711825" y="1522413"/>
            <a:ext cx="0" cy="190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0" name="Rectangle 89"/>
          <p:cNvSpPr/>
          <p:nvPr/>
        </p:nvSpPr>
        <p:spPr>
          <a:xfrm>
            <a:off x="503238" y="3500438"/>
            <a:ext cx="1836737" cy="1909762"/>
          </a:xfrm>
          <a:prstGeom prst="rect">
            <a:avLst/>
          </a:prstGeom>
          <a:solidFill>
            <a:schemeClr val="bg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2000" dirty="0">
              <a:solidFill>
                <a:schemeClr val="tx1"/>
              </a:solidFill>
              <a:latin typeface="Rockwell" panose="02060603020205020403" pitchFamily="18" charset="0"/>
            </a:endParaRPr>
          </a:p>
          <a:p>
            <a:pPr algn="ctr">
              <a:defRPr/>
            </a:pPr>
            <a:r>
              <a:rPr lang="en-ZA" sz="1800" dirty="0">
                <a:solidFill>
                  <a:schemeClr val="tx1"/>
                </a:solidFill>
                <a:latin typeface="Rockwell" panose="02060603020205020403" pitchFamily="18" charset="0"/>
              </a:rPr>
              <a:t>Market analysis</a:t>
            </a:r>
          </a:p>
          <a:p>
            <a:pPr algn="ctr">
              <a:defRPr/>
            </a:pPr>
            <a:r>
              <a:rPr lang="en-ZA" sz="1800" dirty="0">
                <a:solidFill>
                  <a:schemeClr val="tx1"/>
                </a:solidFill>
                <a:latin typeface="Rockwell" panose="02060603020205020403" pitchFamily="18" charset="0"/>
              </a:rPr>
              <a:t>theories, </a:t>
            </a:r>
          </a:p>
          <a:p>
            <a:pPr algn="ctr">
              <a:defRPr/>
            </a:pPr>
            <a:r>
              <a:rPr lang="en-ZA" sz="1800" dirty="0">
                <a:solidFill>
                  <a:schemeClr val="tx1"/>
                </a:solidFill>
                <a:latin typeface="Rockwell" panose="02060603020205020403" pitchFamily="18" charset="0"/>
              </a:rPr>
              <a:t>dimensions criteria, tools,</a:t>
            </a:r>
          </a:p>
          <a:p>
            <a:pPr algn="ctr">
              <a:defRPr/>
            </a:pPr>
            <a:r>
              <a:rPr lang="en-ZA" sz="1800" dirty="0">
                <a:solidFill>
                  <a:schemeClr val="tx1"/>
                </a:solidFill>
                <a:latin typeface="Rockwell" panose="02060603020205020403" pitchFamily="18" charset="0"/>
              </a:rPr>
              <a:t>best case practices,</a:t>
            </a:r>
            <a:r>
              <a:rPr lang="en-ZA" sz="2000" dirty="0">
                <a:solidFill>
                  <a:schemeClr val="tx1"/>
                </a:solidFill>
                <a:latin typeface="Rockwell" panose="02060603020205020403" pitchFamily="18" charset="0"/>
              </a:rPr>
              <a:t> </a:t>
            </a:r>
          </a:p>
          <a:p>
            <a:pPr algn="ctr">
              <a:defRPr/>
            </a:pPr>
            <a:endParaRPr lang="en-ZA" sz="1600" dirty="0">
              <a:solidFill>
                <a:schemeClr val="tx1"/>
              </a:solidFill>
              <a:latin typeface="Rockwell" panose="02060603020205020403" pitchFamily="18" charset="0"/>
            </a:endParaRPr>
          </a:p>
        </p:txBody>
      </p:sp>
      <p:cxnSp>
        <p:nvCxnSpPr>
          <p:cNvPr id="14" name="Straight Connector 13"/>
          <p:cNvCxnSpPr/>
          <p:nvPr/>
        </p:nvCxnSpPr>
        <p:spPr>
          <a:xfrm flipH="1" flipV="1">
            <a:off x="2149475" y="2805113"/>
            <a:ext cx="1588" cy="6953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49475" y="2805113"/>
            <a:ext cx="307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3933825" y="2805113"/>
            <a:ext cx="4763" cy="6953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5222875" y="2787650"/>
            <a:ext cx="4763" cy="6953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3090863" y="2171700"/>
            <a:ext cx="7937" cy="3937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5257800" y="2200275"/>
            <a:ext cx="9525" cy="3921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124200" y="2565400"/>
            <a:ext cx="3787775" cy="26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196975" y="560388"/>
            <a:ext cx="6470650" cy="238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98500" y="5686425"/>
            <a:ext cx="6457950" cy="460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196975" y="560388"/>
            <a:ext cx="0" cy="323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557588" y="584200"/>
            <a:ext cx="0" cy="3222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610225" y="584200"/>
            <a:ext cx="0" cy="3222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667625" y="552450"/>
            <a:ext cx="0" cy="3317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06438" y="5394325"/>
            <a:ext cx="0" cy="3381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297238" y="5408613"/>
            <a:ext cx="0" cy="2984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580063" y="5387975"/>
            <a:ext cx="0" cy="2984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7132638" y="5308600"/>
            <a:ext cx="15875" cy="3730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7E5B0F-A554-4363-9CB4-FE29B65D7104}" type="slidenum">
              <a:rPr lang="en-US" altLang="en-US" smtClean="0"/>
              <a:pPr/>
              <a:t>6</a:t>
            </a:fld>
            <a:endParaRPr lang="en-US" altLang="en-US"/>
          </a:p>
        </p:txBody>
      </p:sp>
      <p:pic>
        <p:nvPicPr>
          <p:cNvPr id="3" name="Picture 2"/>
          <p:cNvPicPr>
            <a:picLocks noChangeAspect="1"/>
          </p:cNvPicPr>
          <p:nvPr/>
        </p:nvPicPr>
        <p:blipFill>
          <a:blip r:embed="rId2"/>
          <a:stretch>
            <a:fillRect/>
          </a:stretch>
        </p:blipFill>
        <p:spPr>
          <a:xfrm>
            <a:off x="0" y="1"/>
            <a:ext cx="9144000" cy="6582646"/>
          </a:xfrm>
          <a:prstGeom prst="rect">
            <a:avLst/>
          </a:prstGeom>
        </p:spPr>
      </p:pic>
    </p:spTree>
    <p:extLst>
      <p:ext uri="{BB962C8B-B14F-4D97-AF65-F5344CB8AC3E}">
        <p14:creationId xmlns:p14="http://schemas.microsoft.com/office/powerpoint/2010/main" val="1605303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83031" y="-175124"/>
            <a:ext cx="6705600" cy="990600"/>
          </a:xfrm>
        </p:spPr>
        <p:txBody>
          <a:bodyPr/>
          <a:lstStyle/>
          <a:p>
            <a:pPr algn="ctr"/>
            <a:r>
              <a:rPr lang="en-ZA" altLang="en-US" sz="3200" kern="1200" dirty="0" smtClean="0">
                <a:solidFill>
                  <a:srgbClr val="FFFF00"/>
                </a:solidFill>
                <a:latin typeface="Rockwell" pitchFamily="18" charset="0"/>
                <a:ea typeface="+mn-ea"/>
                <a:cs typeface="+mn-cs"/>
              </a:rPr>
              <a:t>Workbook</a:t>
            </a:r>
            <a:endParaRPr lang="en-ZA" altLang="en-US" sz="3200" kern="1200" dirty="0">
              <a:solidFill>
                <a:srgbClr val="FFFF00"/>
              </a:solidFill>
              <a:latin typeface="Rockwell" pitchFamily="18" charset="0"/>
              <a:ea typeface="+mn-ea"/>
              <a:cs typeface="+mn-cs"/>
            </a:endParaRPr>
          </a:p>
        </p:txBody>
      </p:sp>
      <p:sp>
        <p:nvSpPr>
          <p:cNvPr id="4" name="Content Placeholder 3"/>
          <p:cNvSpPr>
            <a:spLocks noGrp="1"/>
          </p:cNvSpPr>
          <p:nvPr>
            <p:ph idx="1"/>
          </p:nvPr>
        </p:nvSpPr>
        <p:spPr>
          <a:xfrm>
            <a:off x="30023" y="944128"/>
            <a:ext cx="7558608" cy="5162550"/>
          </a:xfrm>
        </p:spPr>
        <p:txBody>
          <a:bodyPr/>
          <a:lstStyle/>
          <a:p>
            <a:pPr>
              <a:defRPr/>
            </a:pPr>
            <a:r>
              <a:rPr lang="en-ZA" dirty="0" smtClean="0">
                <a:latin typeface="Rockwell" panose="02060603020205020403" pitchFamily="18" charset="0"/>
              </a:rPr>
              <a:t>Each step in Framework represented in Workbook</a:t>
            </a:r>
          </a:p>
          <a:p>
            <a:pPr>
              <a:defRPr/>
            </a:pPr>
            <a:endParaRPr lang="en-GB" dirty="0" smtClean="0">
              <a:latin typeface="Rockwell" panose="02060603020205020403" pitchFamily="18" charset="0"/>
            </a:endParaRPr>
          </a:p>
          <a:p>
            <a:pPr>
              <a:defRPr/>
            </a:pPr>
            <a:r>
              <a:rPr lang="en-GB" dirty="0" smtClean="0">
                <a:latin typeface="Rockwell" panose="02060603020205020403" pitchFamily="18" charset="0"/>
              </a:rPr>
              <a:t>Information </a:t>
            </a:r>
            <a:r>
              <a:rPr lang="en-GB" dirty="0">
                <a:latin typeface="Rockwell" panose="02060603020205020403" pitchFamily="18" charset="0"/>
              </a:rPr>
              <a:t>and data is gathered on each step </a:t>
            </a:r>
            <a:r>
              <a:rPr lang="en-GB" dirty="0" smtClean="0">
                <a:latin typeface="Rockwell" panose="02060603020205020403" pitchFamily="18" charset="0"/>
              </a:rPr>
              <a:t>using</a:t>
            </a:r>
          </a:p>
          <a:p>
            <a:pPr marL="0" indent="0">
              <a:buNone/>
              <a:defRPr/>
            </a:pPr>
            <a:r>
              <a:rPr lang="en-GB" dirty="0">
                <a:latin typeface="Rockwell" panose="02060603020205020403" pitchFamily="18" charset="0"/>
              </a:rPr>
              <a:t> </a:t>
            </a:r>
            <a:r>
              <a:rPr lang="en-GB" dirty="0" smtClean="0">
                <a:latin typeface="Rockwell" panose="02060603020205020403" pitchFamily="18" charset="0"/>
              </a:rPr>
              <a:t>     ‘</a:t>
            </a:r>
            <a:r>
              <a:rPr lang="en-GB" dirty="0">
                <a:latin typeface="Rockwell" panose="02060603020205020403" pitchFamily="18" charset="0"/>
              </a:rPr>
              <a:t>diagnostic’ tools (templates) </a:t>
            </a:r>
          </a:p>
          <a:p>
            <a:pPr>
              <a:defRPr/>
            </a:pPr>
            <a:endParaRPr lang="en-GB" dirty="0" smtClean="0">
              <a:latin typeface="Rockwell" panose="02060603020205020403" pitchFamily="18" charset="0"/>
            </a:endParaRPr>
          </a:p>
          <a:p>
            <a:pPr>
              <a:defRPr/>
            </a:pPr>
            <a:r>
              <a:rPr lang="en-GB" dirty="0" smtClean="0">
                <a:latin typeface="Rockwell" panose="02060603020205020403" pitchFamily="18" charset="0"/>
              </a:rPr>
              <a:t>Includes </a:t>
            </a:r>
            <a:r>
              <a:rPr lang="en-GB" dirty="0">
                <a:latin typeface="Rockwell" panose="02060603020205020403" pitchFamily="18" charset="0"/>
              </a:rPr>
              <a:t>definitions, objectives and instructions </a:t>
            </a:r>
            <a:endParaRPr lang="en-GB" dirty="0" smtClean="0">
              <a:latin typeface="Rockwell" panose="02060603020205020403" pitchFamily="18" charset="0"/>
            </a:endParaRPr>
          </a:p>
          <a:p>
            <a:pPr marL="0" indent="0">
              <a:buNone/>
              <a:defRPr/>
            </a:pPr>
            <a:r>
              <a:rPr lang="en-GB" dirty="0">
                <a:latin typeface="Rockwell" panose="02060603020205020403" pitchFamily="18" charset="0"/>
              </a:rPr>
              <a:t> </a:t>
            </a:r>
            <a:r>
              <a:rPr lang="en-GB" dirty="0" smtClean="0">
                <a:latin typeface="Rockwell" panose="02060603020205020403" pitchFamily="18" charset="0"/>
              </a:rPr>
              <a:t>     for </a:t>
            </a:r>
            <a:r>
              <a:rPr lang="en-GB" dirty="0">
                <a:latin typeface="Rockwell" panose="02060603020205020403" pitchFamily="18" charset="0"/>
              </a:rPr>
              <a:t>each diagnostic tool/template.</a:t>
            </a:r>
            <a:endParaRPr lang="en-ZA" dirty="0" smtClean="0">
              <a:latin typeface="Rockwell" panose="02060603020205020403" pitchFamily="18" charset="0"/>
            </a:endParaRPr>
          </a:p>
          <a:p>
            <a:pPr lvl="0"/>
            <a:endParaRPr lang="en-GB" dirty="0" smtClean="0">
              <a:latin typeface="Rockwell" panose="02060603020205020403" pitchFamily="18" charset="0"/>
            </a:endParaRPr>
          </a:p>
          <a:p>
            <a:pPr lvl="0"/>
            <a:r>
              <a:rPr lang="en-GB" dirty="0" smtClean="0">
                <a:latin typeface="Rockwell" panose="02060603020205020403" pitchFamily="18" charset="0"/>
              </a:rPr>
              <a:t>Designed to </a:t>
            </a:r>
            <a:r>
              <a:rPr lang="en-GB" dirty="0">
                <a:latin typeface="Rockwell" panose="02060603020205020403" pitchFamily="18" charset="0"/>
              </a:rPr>
              <a:t>‘flag’ potential challenges (early on) </a:t>
            </a:r>
            <a:endParaRPr lang="en-GB" dirty="0" smtClean="0">
              <a:latin typeface="Rockwell" panose="02060603020205020403" pitchFamily="18" charset="0"/>
            </a:endParaRPr>
          </a:p>
          <a:p>
            <a:pPr marL="0" lvl="0" indent="0">
              <a:buNone/>
            </a:pPr>
            <a:r>
              <a:rPr lang="en-GB" dirty="0">
                <a:latin typeface="Rockwell" panose="02060603020205020403" pitchFamily="18" charset="0"/>
              </a:rPr>
              <a:t> </a:t>
            </a:r>
            <a:r>
              <a:rPr lang="en-GB" dirty="0" smtClean="0">
                <a:latin typeface="Rockwell" panose="02060603020205020403" pitchFamily="18" charset="0"/>
              </a:rPr>
              <a:t>     which </a:t>
            </a:r>
            <a:r>
              <a:rPr lang="en-GB" dirty="0">
                <a:latin typeface="Rockwell" panose="02060603020205020403" pitchFamily="18" charset="0"/>
              </a:rPr>
              <a:t>could either lead to:</a:t>
            </a:r>
            <a:endParaRPr lang="en-ZA" dirty="0">
              <a:latin typeface="Rockwell" panose="02060603020205020403" pitchFamily="18" charset="0"/>
            </a:endParaRPr>
          </a:p>
          <a:p>
            <a:pPr lvl="1"/>
            <a:r>
              <a:rPr lang="en-GB" dirty="0">
                <a:latin typeface="Rockwell" panose="02060603020205020403" pitchFamily="18" charset="0"/>
              </a:rPr>
              <a:t>Project dismissal </a:t>
            </a:r>
            <a:endParaRPr lang="en-ZA" dirty="0">
              <a:latin typeface="Rockwell" panose="02060603020205020403" pitchFamily="18" charset="0"/>
            </a:endParaRPr>
          </a:p>
          <a:p>
            <a:pPr lvl="1"/>
            <a:r>
              <a:rPr lang="en-GB" dirty="0" smtClean="0">
                <a:latin typeface="Rockwell" panose="02060603020205020403" pitchFamily="18" charset="0"/>
              </a:rPr>
              <a:t>Adjustments</a:t>
            </a:r>
          </a:p>
          <a:p>
            <a:pPr lvl="1"/>
            <a:endParaRPr lang="en-GB" dirty="0">
              <a:latin typeface="Rockwell" panose="02060603020205020403" pitchFamily="18" charset="0"/>
            </a:endParaRPr>
          </a:p>
          <a:p>
            <a:r>
              <a:rPr lang="en-GB" dirty="0" smtClean="0">
                <a:latin typeface="Rockwell" panose="02060603020205020403" pitchFamily="18" charset="0"/>
              </a:rPr>
              <a:t>Allows plotting of each market segment to see if supply </a:t>
            </a:r>
          </a:p>
          <a:p>
            <a:pPr marL="0" indent="0">
              <a:buNone/>
            </a:pPr>
            <a:r>
              <a:rPr lang="en-GB" dirty="0">
                <a:latin typeface="Rockwell" panose="02060603020205020403" pitchFamily="18" charset="0"/>
              </a:rPr>
              <a:t> </a:t>
            </a:r>
            <a:r>
              <a:rPr lang="en-GB" dirty="0" smtClean="0">
                <a:latin typeface="Rockwell" panose="02060603020205020403" pitchFamily="18" charset="0"/>
              </a:rPr>
              <a:t>     meets demand</a:t>
            </a:r>
          </a:p>
          <a:p>
            <a:endParaRPr lang="en-ZA" dirty="0">
              <a:latin typeface="Rockwell" panose="02060603020205020403" pitchFamily="18" charset="0"/>
            </a:endParaRPr>
          </a:p>
          <a:p>
            <a:pPr>
              <a:defRPr/>
            </a:pPr>
            <a:r>
              <a:rPr lang="en-ZA" dirty="0" smtClean="0">
                <a:latin typeface="Rockwell" panose="02060603020205020403" pitchFamily="18" charset="0"/>
              </a:rPr>
              <a:t>SWOT Analysis</a:t>
            </a:r>
          </a:p>
          <a:p>
            <a:pPr marL="0" indent="0">
              <a:buFontTx/>
              <a:buNone/>
              <a:defRPr/>
            </a:pPr>
            <a:r>
              <a:rPr lang="en-ZA" dirty="0">
                <a:latin typeface="Rockwell" panose="02060603020205020403" pitchFamily="18" charset="0"/>
              </a:rPr>
              <a:t> </a:t>
            </a:r>
            <a:endParaRPr lang="en-ZA" dirty="0" smtClean="0">
              <a:latin typeface="Rockwell" panose="02060603020205020403" pitchFamily="18" charset="0"/>
            </a:endParaRPr>
          </a:p>
          <a:p>
            <a:pPr marL="0" indent="0">
              <a:buFontTx/>
              <a:buNone/>
              <a:defRPr/>
            </a:pPr>
            <a:endParaRPr lang="en-ZA" dirty="0">
              <a:latin typeface="Rockwell" panose="02060603020205020403" pitchFamily="18" charset="0"/>
            </a:endParaRPr>
          </a:p>
        </p:txBody>
      </p:sp>
      <p:sp>
        <p:nvSpPr>
          <p:cNvPr id="2048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bg1"/>
                </a:solidFill>
                <a:latin typeface="Arial" pitchFamily="34" charset="0"/>
              </a:defRPr>
            </a:lvl1pPr>
            <a:lvl2pPr marL="742950" indent="-285750">
              <a:spcBef>
                <a:spcPct val="20000"/>
              </a:spcBef>
              <a:buChar char="–"/>
              <a:defRPr sz="1600">
                <a:solidFill>
                  <a:schemeClr val="bg1"/>
                </a:solidFill>
                <a:latin typeface="Arial" pitchFamily="34" charset="0"/>
              </a:defRPr>
            </a:lvl2pPr>
            <a:lvl3pPr marL="1143000" indent="-228600">
              <a:spcBef>
                <a:spcPct val="20000"/>
              </a:spcBef>
              <a:buChar char="•"/>
              <a:defRPr sz="1600">
                <a:solidFill>
                  <a:schemeClr val="bg1"/>
                </a:solidFill>
                <a:latin typeface="Arial" pitchFamily="34" charset="0"/>
              </a:defRPr>
            </a:lvl3pPr>
            <a:lvl4pPr marL="1600200" indent="-228600">
              <a:spcBef>
                <a:spcPct val="20000"/>
              </a:spcBef>
              <a:buChar char="–"/>
              <a:defRPr sz="1600">
                <a:solidFill>
                  <a:schemeClr val="bg1"/>
                </a:solidFill>
                <a:latin typeface="Arial" pitchFamily="34" charset="0"/>
              </a:defRPr>
            </a:lvl4pPr>
            <a:lvl5pPr marL="2057400" indent="-228600">
              <a:spcBef>
                <a:spcPct val="20000"/>
              </a:spcBef>
              <a:buChar char="»"/>
              <a:defRPr sz="1600">
                <a:solidFill>
                  <a:schemeClr val="bg1"/>
                </a:solidFill>
                <a:latin typeface="Arial" pitchFamily="34" charset="0"/>
              </a:defRPr>
            </a:lvl5pPr>
            <a:lvl6pPr marL="2514600" indent="-228600" eaLnBrk="0" fontAlgn="base" hangingPunct="0">
              <a:spcBef>
                <a:spcPct val="20000"/>
              </a:spcBef>
              <a:spcAft>
                <a:spcPct val="0"/>
              </a:spcAft>
              <a:buChar char="»"/>
              <a:defRPr sz="1600">
                <a:solidFill>
                  <a:schemeClr val="bg1"/>
                </a:solidFill>
                <a:latin typeface="Arial" pitchFamily="34" charset="0"/>
              </a:defRPr>
            </a:lvl6pPr>
            <a:lvl7pPr marL="2971800" indent="-228600" eaLnBrk="0" fontAlgn="base" hangingPunct="0">
              <a:spcBef>
                <a:spcPct val="20000"/>
              </a:spcBef>
              <a:spcAft>
                <a:spcPct val="0"/>
              </a:spcAft>
              <a:buChar char="»"/>
              <a:defRPr sz="1600">
                <a:solidFill>
                  <a:schemeClr val="bg1"/>
                </a:solidFill>
                <a:latin typeface="Arial" pitchFamily="34" charset="0"/>
              </a:defRPr>
            </a:lvl7pPr>
            <a:lvl8pPr marL="3429000" indent="-228600" eaLnBrk="0" fontAlgn="base" hangingPunct="0">
              <a:spcBef>
                <a:spcPct val="20000"/>
              </a:spcBef>
              <a:spcAft>
                <a:spcPct val="0"/>
              </a:spcAft>
              <a:buChar char="»"/>
              <a:defRPr sz="1600">
                <a:solidFill>
                  <a:schemeClr val="bg1"/>
                </a:solidFill>
                <a:latin typeface="Arial" pitchFamily="34" charset="0"/>
              </a:defRPr>
            </a:lvl8pPr>
            <a:lvl9pPr marL="3886200" indent="-228600" eaLnBrk="0" fontAlgn="base" hangingPunct="0">
              <a:spcBef>
                <a:spcPct val="20000"/>
              </a:spcBef>
              <a:spcAft>
                <a:spcPct val="0"/>
              </a:spcAft>
              <a:buChar char="»"/>
              <a:defRPr sz="1600">
                <a:solidFill>
                  <a:schemeClr val="bg1"/>
                </a:solidFill>
                <a:latin typeface="Arial" pitchFamily="34" charset="0"/>
              </a:defRPr>
            </a:lvl9pPr>
          </a:lstStyle>
          <a:p>
            <a:pPr>
              <a:spcBef>
                <a:spcPct val="0"/>
              </a:spcBef>
              <a:buFontTx/>
              <a:buNone/>
            </a:pPr>
            <a:fld id="{82399AB8-E40E-4FD1-A9DA-A2C892C2BD11}" type="slidenum">
              <a:rPr lang="en-GB" altLang="en-US" sz="1200">
                <a:solidFill>
                  <a:srgbClr val="005BAB"/>
                </a:solidFill>
                <a:latin typeface="Verdana" pitchFamily="34" charset="0"/>
              </a:rPr>
              <a:pPr>
                <a:spcBef>
                  <a:spcPct val="0"/>
                </a:spcBef>
                <a:buFontTx/>
                <a:buNone/>
              </a:pPr>
              <a:t>7</a:t>
            </a:fld>
            <a:endParaRPr lang="en-GB" altLang="en-US" sz="1200">
              <a:solidFill>
                <a:srgbClr val="005BAB"/>
              </a:solidFill>
              <a:latin typeface="Verdana" pitchFamily="34" charset="0"/>
            </a:endParaRPr>
          </a:p>
        </p:txBody>
      </p:sp>
      <p:pic>
        <p:nvPicPr>
          <p:cNvPr id="6" name="Picture 5"/>
          <p:cNvPicPr>
            <a:picLocks noChangeAspect="1"/>
          </p:cNvPicPr>
          <p:nvPr/>
        </p:nvPicPr>
        <p:blipFill>
          <a:blip r:embed="rId2"/>
          <a:stretch>
            <a:fillRect/>
          </a:stretch>
        </p:blipFill>
        <p:spPr>
          <a:xfrm rot="20418365">
            <a:off x="5403525" y="1370679"/>
            <a:ext cx="3213749" cy="4322519"/>
          </a:xfrm>
          <a:prstGeom prst="rect">
            <a:avLst/>
          </a:prstGeom>
        </p:spPr>
      </p:pic>
    </p:spTree>
    <p:extLst>
      <p:ext uri="{BB962C8B-B14F-4D97-AF65-F5344CB8AC3E}">
        <p14:creationId xmlns:p14="http://schemas.microsoft.com/office/powerpoint/2010/main" val="3169343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11188" y="-129763"/>
            <a:ext cx="6705600" cy="990600"/>
          </a:xfrm>
        </p:spPr>
        <p:txBody>
          <a:bodyPr/>
          <a:lstStyle/>
          <a:p>
            <a:pPr algn="ctr" eaLnBrk="1" hangingPunct="1"/>
            <a:r>
              <a:rPr lang="en-ZA" sz="3200" kern="1200" dirty="0" err="1" smtClean="0">
                <a:solidFill>
                  <a:srgbClr val="FFFF00"/>
                </a:solidFill>
                <a:latin typeface="Rockwell" pitchFamily="18" charset="0"/>
              </a:rPr>
              <a:t>Vha</a:t>
            </a:r>
            <a:r>
              <a:rPr lang="en-ZA" sz="3200" kern="1200" dirty="0" smtClean="0">
                <a:solidFill>
                  <a:srgbClr val="FFFF00"/>
                </a:solidFill>
                <a:latin typeface="Rockwell" pitchFamily="18" charset="0"/>
              </a:rPr>
              <a:t> Tsonga </a:t>
            </a:r>
            <a:r>
              <a:rPr lang="en-ZA" sz="3200" kern="1200" dirty="0">
                <a:solidFill>
                  <a:srgbClr val="FFFF00"/>
                </a:solidFill>
                <a:latin typeface="Rockwell" pitchFamily="18" charset="0"/>
              </a:rPr>
              <a:t>Cultural Village</a:t>
            </a:r>
            <a:endParaRPr lang="en-ZA" altLang="en-US" sz="3200" dirty="0" smtClean="0">
              <a:solidFill>
                <a:srgbClr val="FFFF00"/>
              </a:solidFill>
              <a:latin typeface="Rockwell" pitchFamily="18" charset="0"/>
            </a:endParaRPr>
          </a:p>
        </p:txBody>
      </p:sp>
      <p:sp>
        <p:nvSpPr>
          <p:cNvPr id="4" name="Rectangle 3"/>
          <p:cNvSpPr/>
          <p:nvPr/>
        </p:nvSpPr>
        <p:spPr>
          <a:xfrm>
            <a:off x="488119" y="692696"/>
            <a:ext cx="8136903" cy="707886"/>
          </a:xfrm>
          <a:prstGeom prst="rect">
            <a:avLst/>
          </a:prstGeom>
        </p:spPr>
        <p:txBody>
          <a:bodyPr wrap="square">
            <a:spAutoFit/>
          </a:bodyPr>
          <a:lstStyle/>
          <a:p>
            <a:r>
              <a:rPr lang="en-ZA" sz="2000" dirty="0" smtClean="0">
                <a:solidFill>
                  <a:schemeClr val="bg1"/>
                </a:solidFill>
                <a:latin typeface="Rockwell" panose="02060603020205020403" pitchFamily="18" charset="0"/>
              </a:rPr>
              <a:t>The </a:t>
            </a:r>
            <a:r>
              <a:rPr lang="en-ZA" sz="2000" dirty="0">
                <a:solidFill>
                  <a:schemeClr val="bg1"/>
                </a:solidFill>
                <a:latin typeface="Rockwell" panose="02060603020205020403" pitchFamily="18" charset="0"/>
              </a:rPr>
              <a:t>Cultural Village and Museum </a:t>
            </a:r>
            <a:r>
              <a:rPr lang="en-ZA" sz="2000" dirty="0" smtClean="0">
                <a:solidFill>
                  <a:schemeClr val="bg1"/>
                </a:solidFill>
                <a:latin typeface="Rockwell" panose="02060603020205020403" pitchFamily="18" charset="0"/>
              </a:rPr>
              <a:t>aimed </a:t>
            </a:r>
            <a:r>
              <a:rPr lang="en-ZA" sz="2000" dirty="0">
                <a:solidFill>
                  <a:schemeClr val="bg1"/>
                </a:solidFill>
                <a:latin typeface="Rockwell" panose="02060603020205020403" pitchFamily="18" charset="0"/>
              </a:rPr>
              <a:t>at promoting and preserving the cultural heritage of the </a:t>
            </a:r>
            <a:r>
              <a:rPr lang="en-ZA" sz="2000" dirty="0" err="1">
                <a:solidFill>
                  <a:schemeClr val="bg1"/>
                </a:solidFill>
                <a:latin typeface="Rockwell" panose="02060603020205020403" pitchFamily="18" charset="0"/>
              </a:rPr>
              <a:t>Valoyi</a:t>
            </a:r>
            <a:r>
              <a:rPr lang="en-ZA" sz="2000" dirty="0">
                <a:solidFill>
                  <a:schemeClr val="bg1"/>
                </a:solidFill>
                <a:latin typeface="Rockwell" panose="02060603020205020403" pitchFamily="18" charset="0"/>
              </a:rPr>
              <a:t> </a:t>
            </a:r>
            <a:r>
              <a:rPr lang="en-ZA" sz="2000" dirty="0" err="1">
                <a:solidFill>
                  <a:schemeClr val="bg1"/>
                </a:solidFill>
                <a:latin typeface="Rockwell" panose="02060603020205020403" pitchFamily="18" charset="0"/>
              </a:rPr>
              <a:t>Va</a:t>
            </a:r>
            <a:r>
              <a:rPr lang="en-ZA" sz="2000" dirty="0">
                <a:solidFill>
                  <a:schemeClr val="bg1"/>
                </a:solidFill>
                <a:latin typeface="Rockwell" panose="02060603020205020403" pitchFamily="18" charset="0"/>
              </a:rPr>
              <a:t>–Tsonga people</a:t>
            </a:r>
            <a:r>
              <a:rPr lang="en-ZA" sz="2000" dirty="0">
                <a:latin typeface="Rockwell" panose="02060603020205020403" pitchFamily="18" charset="0"/>
              </a:rPr>
              <a:t>.</a:t>
            </a:r>
          </a:p>
        </p:txBody>
      </p:sp>
      <p:pic>
        <p:nvPicPr>
          <p:cNvPr id="7" name="Picture 6"/>
          <p:cNvPicPr>
            <a:picLocks noChangeAspect="1"/>
          </p:cNvPicPr>
          <p:nvPr/>
        </p:nvPicPr>
        <p:blipFill rotWithShape="1">
          <a:blip r:embed="rId3"/>
          <a:srcRect l="13776" t="9381" r="32675" b="19186"/>
          <a:stretch/>
        </p:blipFill>
        <p:spPr>
          <a:xfrm>
            <a:off x="1111187" y="1523693"/>
            <a:ext cx="6890766" cy="5168076"/>
          </a:xfrm>
          <a:prstGeom prst="rect">
            <a:avLst/>
          </a:prstGeom>
        </p:spPr>
      </p:pic>
    </p:spTree>
    <p:extLst>
      <p:ext uri="{BB962C8B-B14F-4D97-AF65-F5344CB8AC3E}">
        <p14:creationId xmlns:p14="http://schemas.microsoft.com/office/powerpoint/2010/main" val="2351173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Geneva"/>
                <a:cs typeface="Geneva"/>
              </a:defRPr>
            </a:lvl1pPr>
            <a:lvl2pPr marL="742950" indent="-285750">
              <a:spcBef>
                <a:spcPct val="20000"/>
              </a:spcBef>
              <a:buFont typeface="Arial" pitchFamily="34" charset="0"/>
              <a:buChar char="–"/>
              <a:defRPr sz="2800">
                <a:solidFill>
                  <a:schemeClr val="tx1"/>
                </a:solidFill>
                <a:latin typeface="Calibri" pitchFamily="34" charset="0"/>
                <a:ea typeface="Geneva"/>
                <a:cs typeface="Geneva"/>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a:cs typeface="Geneva"/>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a:cs typeface="Geneva"/>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a:cs typeface="Geneva"/>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Geneva"/>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Geneva"/>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Geneva"/>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Geneva"/>
              </a:defRPr>
            </a:lvl9pPr>
          </a:lstStyle>
          <a:p>
            <a:pPr>
              <a:spcBef>
                <a:spcPct val="0"/>
              </a:spcBef>
              <a:buFontTx/>
              <a:buNone/>
            </a:pPr>
            <a:fld id="{6801B129-6F35-4108-B77F-B801D31A01DE}" type="slidenum">
              <a:rPr lang="en-US" altLang="en-US" sz="1200">
                <a:solidFill>
                  <a:srgbClr val="898989"/>
                </a:solidFill>
              </a:rPr>
              <a:pPr>
                <a:spcBef>
                  <a:spcPct val="0"/>
                </a:spcBef>
                <a:buFontTx/>
                <a:buNone/>
              </a:pPr>
              <a:t>9</a:t>
            </a:fld>
            <a:endParaRPr lang="en-US" altLang="en-US" sz="1200">
              <a:solidFill>
                <a:srgbClr val="898989"/>
              </a:solidFill>
            </a:endParaRPr>
          </a:p>
        </p:txBody>
      </p:sp>
      <p:sp>
        <p:nvSpPr>
          <p:cNvPr id="33796" name="Title 1"/>
          <p:cNvSpPr>
            <a:spLocks noGrp="1"/>
          </p:cNvSpPr>
          <p:nvPr>
            <p:ph type="title"/>
          </p:nvPr>
        </p:nvSpPr>
        <p:spPr>
          <a:xfrm>
            <a:off x="440788" y="192509"/>
            <a:ext cx="8229600" cy="836712"/>
          </a:xfrm>
        </p:spPr>
        <p:txBody>
          <a:bodyPr/>
          <a:lstStyle/>
          <a:p>
            <a:pPr algn="ctr"/>
            <a:r>
              <a:rPr lang="en-GB" altLang="en-US" sz="2800" b="1" dirty="0">
                <a:latin typeface="Rockwell" pitchFamily="18" charset="0"/>
              </a:rPr>
              <a:t>Plotting each market segment </a:t>
            </a:r>
            <a:endParaRPr lang="en-ZA" altLang="en-US" sz="2800" b="1" dirty="0">
              <a:latin typeface="Rockwell" pitchFamily="18" charset="0"/>
            </a:endParaRPr>
          </a:p>
        </p:txBody>
      </p:sp>
      <p:graphicFrame>
        <p:nvGraphicFramePr>
          <p:cNvPr id="9" name="Chart 8"/>
          <p:cNvGraphicFramePr/>
          <p:nvPr>
            <p:extLst>
              <p:ext uri="{D42A27DB-BD31-4B8C-83A1-F6EECF244321}">
                <p14:modId xmlns:p14="http://schemas.microsoft.com/office/powerpoint/2010/main" val="159137004"/>
              </p:ext>
            </p:extLst>
          </p:nvPr>
        </p:nvGraphicFramePr>
        <p:xfrm>
          <a:off x="179512" y="1196752"/>
          <a:ext cx="8352928"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4744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0000002">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eminar Document" ma:contentTypeID="0x0101002FB3B7F63E47E640ADD96B9B438D7913003928CA5547492A41A587E79780AF418F" ma:contentTypeVersion="14" ma:contentTypeDescription="" ma:contentTypeScope="" ma:versionID="60d2dfcd094e1c44a75ace846861481d">
  <xsd:schema xmlns:xsd="http://www.w3.org/2001/XMLSchema" xmlns:xs="http://www.w3.org/2001/XMLSchema" xmlns:p="http://schemas.microsoft.com/office/2006/metadata/properties" xmlns:ns2="c209e311-10e2-42ba-a66c-0984c872cd2d" xmlns:ns3="a58690a8-feff-4c4c-90ef-0207983e17a2" xmlns:ns4="ea5c4563-6859-4613-bb7d-01bad11ac3bb" targetNamespace="http://schemas.microsoft.com/office/2006/metadata/properties" ma:root="true" ma:fieldsID="0c7c8f6cf16b3906eefcd9130142638b" ns2:_="" ns3:_="" ns4:_="">
    <xsd:import namespace="c209e311-10e2-42ba-a66c-0984c872cd2d"/>
    <xsd:import namespace="a58690a8-feff-4c4c-90ef-0207983e17a2"/>
    <xsd:import namespace="ea5c4563-6859-4613-bb7d-01bad11ac3bb"/>
    <xsd:element name="properties">
      <xsd:complexType>
        <xsd:sequence>
          <xsd:element name="documentManagement">
            <xsd:complexType>
              <xsd:all>
                <xsd:element ref="ns2:Authors" minOccurs="0"/>
                <xsd:element ref="ns2:Year" minOccurs="0"/>
                <xsd:element ref="ns3:SeminarDocType" minOccurs="0"/>
                <xsd:element ref="ns2:Institution" minOccurs="0"/>
                <xsd:element ref="ns3:Institution2" minOccurs="0"/>
                <xsd:element ref="ns3:Related_x0020_1" minOccurs="0"/>
                <xsd:element ref="ns4:RelatedType1" minOccurs="0"/>
                <xsd:element ref="ns3:Related2" minOccurs="0"/>
                <xsd:element ref="ns4:RelatedType2"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09e311-10e2-42ba-a66c-0984c872cd2d" elementFormDefault="qualified">
    <xsd:import namespace="http://schemas.microsoft.com/office/2006/documentManagement/types"/>
    <xsd:import namespace="http://schemas.microsoft.com/office/infopath/2007/PartnerControls"/>
    <xsd:element name="Authors" ma:index="2" nillable="true" ma:displayName="Authors" ma:description="One author per line." ma:internalName="Authors">
      <xsd:simpleType>
        <xsd:restriction base="dms:Note"/>
      </xsd:simpleType>
    </xsd:element>
    <xsd:element name="Year" ma:index="3" nillable="true" ma:displayName="Year" ma:internalName="Year">
      <xsd:simpleType>
        <xsd:restriction base="dms:Number">
          <xsd:maxInclusive value="2100"/>
          <xsd:minInclusive value="1900"/>
        </xsd:restriction>
      </xsd:simpleType>
    </xsd:element>
    <xsd:element name="Institution" ma:index="5" nillable="true" ma:displayName="Institution" ma:internalName="Institution">
      <xsd:simpleType>
        <xsd:restriction base="dms:Text">
          <xsd:maxLength value="255"/>
        </xsd:restriction>
      </xsd:simple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58690a8-feff-4c4c-90ef-0207983e17a2" elementFormDefault="qualified">
    <xsd:import namespace="http://schemas.microsoft.com/office/2006/documentManagement/types"/>
    <xsd:import namespace="http://schemas.microsoft.com/office/infopath/2007/PartnerControls"/>
    <xsd:element name="SeminarDocType" ma:index="4" nillable="true" ma:displayName="Seminar Document Type" ma:internalName="SeminarDocType">
      <xsd:simpleType>
        <xsd:restriction base="dms:Choice">
          <xsd:enumeration value="Conference / Workshop Presentation"/>
          <xsd:enumeration value="Poster Exhibition"/>
          <xsd:enumeration value="Seminar Booklet"/>
          <xsd:enumeration value="Seminar Presentation"/>
        </xsd:restriction>
      </xsd:simpleType>
    </xsd:element>
    <xsd:element name="Institution2" ma:index="6" nillable="true" ma:displayName="Institution2" ma:internalName="Institution2">
      <xsd:simpleType>
        <xsd:restriction base="dms:Text">
          <xsd:maxLength value="255"/>
        </xsd:restriction>
      </xsd:simpleType>
    </xsd:element>
    <xsd:element name="Related_x0020_1" ma:index="7" nillable="true" ma:displayName="Related 1" ma:format="Hyperlink" ma:internalName="Related_x0020_1">
      <xsd:complexType>
        <xsd:complexContent>
          <xsd:extension base="dms:URL">
            <xsd:sequence>
              <xsd:element name="Url" type="dms:ValidUrl" minOccurs="0" nillable="true"/>
              <xsd:element name="Description" type="xsd:string" nillable="true"/>
            </xsd:sequence>
          </xsd:extension>
        </xsd:complexContent>
      </xsd:complexType>
    </xsd:element>
    <xsd:element name="Related2" ma:index="9" nillable="true" ma:displayName="Related 2" ma:format="Hyperlink" ma:internalName="Related2">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5c4563-6859-4613-bb7d-01bad11ac3bb" elementFormDefault="qualified">
    <xsd:import namespace="http://schemas.microsoft.com/office/2006/documentManagement/types"/>
    <xsd:import namespace="http://schemas.microsoft.com/office/infopath/2007/PartnerControls"/>
    <xsd:element name="RelatedType1" ma:index="8" nillable="true" ma:displayName="Related Type 1" ma:format="Dropdown" ma:internalName="RelatedType1">
      <xsd:simpleType>
        <xsd:restriction base="dms:Choice">
          <xsd:enumeration value="Dissertation"/>
          <xsd:enumeration value="Journal Article"/>
          <xsd:enumeration value="Poster Exhibition"/>
          <xsd:enumeration value="Presentation"/>
          <xsd:enumeration value="Research Report"/>
          <xsd:enumeration value="Model / Framework"/>
          <xsd:enumeration value="Theses"/>
        </xsd:restriction>
      </xsd:simpleType>
    </xsd:element>
    <xsd:element name="RelatedType2" ma:index="10" nillable="true" ma:displayName="Related Type 2" ma:format="Dropdown" ma:internalName="RelatedType2">
      <xsd:simpleType>
        <xsd:restriction base="dms:Choice">
          <xsd:enumeration value="Dissertation"/>
          <xsd:enumeration value="Journal Article"/>
          <xsd:enumeration value="Poster Exhibition"/>
          <xsd:enumeration value="Presentation"/>
          <xsd:enumeration value="Research Report"/>
          <xsd:enumeration value="Model / Framework"/>
          <xsd:enumeration value="Thes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c209e311-10e2-42ba-a66c-0984c872cd2d">N4FUYHAX2DSF-2092969366-14</_dlc_DocId>
    <_dlc_DocIdUrl xmlns="c209e311-10e2-42ba-a66c-0984c872cd2d">
      <Url>https://tkp.tourism.gov.za/ResearchRepo/_layouts/15/DocIdRedir.aspx?ID=N4FUYHAX2DSF-2092969366-14</Url>
      <Description>N4FUYHAX2DSF-2092969366-14</Description>
    </_dlc_DocIdUrl>
    <Authors xmlns="c209e311-10e2-42ba-a66c-0984c872cd2d">Berendien Lubbe 
Anneli Douglas 
Nosi Mahlangu</Authors>
    <SeminarDocType xmlns="a58690a8-feff-4c4c-90ef-0207983e17a2">Seminar Presentation</SeminarDocType>
    <Year xmlns="c209e311-10e2-42ba-a66c-0984c872cd2d">2018</Year>
    <Institution xmlns="c209e311-10e2-42ba-a66c-0984c872cd2d">University of Pretoria</Institution>
    <Related_x0020_1 xmlns="a58690a8-feff-4c4c-90ef-0207983e17a2">
      <Url>https://tkp.tourism.gov.za/ResearchRepo/Shared%20Documents/Demand%20and%20Supply%20-%20Market%20Analysis%20%20for%20destination%20development.pdf?csf=1&amp;e=2oJVVJ</Url>
      <Description>https://tkp.tourism.gov.za/ResearchRepo/Shared%20Documents/Demand%20and%20Supply%20-%20Market%20Analysis%20%20for%20destination%20development.pdf?csf=1&amp;e=2oJVVJ</Description>
    </Related_x0020_1>
    <Institution2 xmlns="a58690a8-feff-4c4c-90ef-0207983e17a2" xsi:nil="true"/>
    <Related2 xmlns="a58690a8-feff-4c4c-90ef-0207983e17a2">
      <Url>https://tkp.tourism.gov.za/ResearchRepo/Shared%20Documents/Tourism%20Investment%20Market%20Analysis%20A%20Workbook.pdf</Url>
      <Description>https://tkp.tourism.gov.za/ResearchRepo/Shared%20Documents/Tourism%20Investment%20Market%20Analysis%20A%20Workbook.pdf</Description>
    </Related2>
    <RelatedType2 xmlns="ea5c4563-6859-4613-bb7d-01bad11ac3bb">Model / Framework</RelatedType2>
    <RelatedType1 xmlns="ea5c4563-6859-4613-bb7d-01bad11ac3bb">Research Report</RelatedType1>
  </documentManagement>
</p:properties>
</file>

<file path=customXml/itemProps1.xml><?xml version="1.0" encoding="utf-8"?>
<ds:datastoreItem xmlns:ds="http://schemas.openxmlformats.org/officeDocument/2006/customXml" ds:itemID="{CAE04504-EADE-4026-9053-CD5D571E439E}"/>
</file>

<file path=customXml/itemProps2.xml><?xml version="1.0" encoding="utf-8"?>
<ds:datastoreItem xmlns:ds="http://schemas.openxmlformats.org/officeDocument/2006/customXml" ds:itemID="{05830475-6AC2-4DF4-A7AA-6D3EA8EB300E}"/>
</file>

<file path=customXml/itemProps3.xml><?xml version="1.0" encoding="utf-8"?>
<ds:datastoreItem xmlns:ds="http://schemas.openxmlformats.org/officeDocument/2006/customXml" ds:itemID="{FC3065BC-87BA-4CD8-8BAC-54A1E2CD0672}"/>
</file>

<file path=customXml/itemProps4.xml><?xml version="1.0" encoding="utf-8"?>
<ds:datastoreItem xmlns:ds="http://schemas.openxmlformats.org/officeDocument/2006/customXml" ds:itemID="{05470652-4810-4461-83F2-289591C176DC}"/>
</file>

<file path=docProps/app.xml><?xml version="1.0" encoding="utf-8"?>
<Properties xmlns="http://schemas.openxmlformats.org/officeDocument/2006/extended-properties" xmlns:vt="http://schemas.openxmlformats.org/officeDocument/2006/docPropsVTypes">
  <Template/>
  <TotalTime>5199</TotalTime>
  <Words>507</Words>
  <Application>Microsoft Office PowerPoint</Application>
  <PresentationFormat>On-screen Show (4:3)</PresentationFormat>
  <Paragraphs>157</Paragraphs>
  <Slides>13</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3" baseType="lpstr">
      <vt:lpstr>Arial</vt:lpstr>
      <vt:lpstr>Calibri</vt:lpstr>
      <vt:lpstr>Geneva</vt:lpstr>
      <vt:lpstr>Rockwell</vt:lpstr>
      <vt:lpstr>Times New Roman</vt:lpstr>
      <vt:lpstr>Verdana</vt:lpstr>
      <vt:lpstr>ヒラギノ角ゴ Pro W3</vt:lpstr>
      <vt:lpstr>Ppt0000002</vt:lpstr>
      <vt:lpstr>Office Theme</vt:lpstr>
      <vt:lpstr>Image</vt:lpstr>
      <vt:lpstr>University of Pretoria  Division: Tourism Management Department of Marketing Management </vt:lpstr>
      <vt:lpstr>Rationale for the study</vt:lpstr>
      <vt:lpstr>Overall aim of the study</vt:lpstr>
      <vt:lpstr>. </vt:lpstr>
      <vt:lpstr>PowerPoint Presentation</vt:lpstr>
      <vt:lpstr>PowerPoint Presentation</vt:lpstr>
      <vt:lpstr>Workbook</vt:lpstr>
      <vt:lpstr>Vha Tsonga Cultural Village</vt:lpstr>
      <vt:lpstr>Plotting each market segment </vt:lpstr>
      <vt:lpstr>Plotting each market segment </vt:lpstr>
      <vt:lpstr>Step 4: SWOT Analysis</vt:lpstr>
      <vt:lpstr>Conclusions</vt:lpstr>
      <vt:lpstr>THANK YOU  </vt:lpstr>
    </vt:vector>
  </TitlesOfParts>
  <Company>University of Pretoria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and Supply Analysis for Destination Development</dc:title>
  <dc:creator>UP Employee</dc:creator>
  <cp:lastModifiedBy>Maria Mogane</cp:lastModifiedBy>
  <cp:revision>380</cp:revision>
  <cp:lastPrinted>2017-09-06T09:03:21Z</cp:lastPrinted>
  <dcterms:created xsi:type="dcterms:W3CDTF">2009-11-13T08:39:30Z</dcterms:created>
  <dcterms:modified xsi:type="dcterms:W3CDTF">2018-03-23T09:54:49Z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0x0101002FB3B7F63E47E640ADD96B9B438D7913003928CA5547492A41A587E79780AF418F</vt:lpwstr>
  </property>
  <property fmtid="{D5CDD505-2E9C-101B-9397-08002B2CF9AE}" pid="3" name="_dlc_DocIdItemGuid">
    <vt:lpwstr>8c9fcebb-c78a-4fd8-a6be-b7425cffac32</vt:lpwstr>
  </property>
</Properties>
</file>